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5143500" cx="9144000"/>
  <p:notesSz cx="6858000" cy="9144000"/>
  <p:embeddedFontLst>
    <p:embeddedFont>
      <p:font typeface="Nunito"/>
      <p:regular r:id="rId45"/>
      <p:bold r:id="rId46"/>
      <p:italic r:id="rId47"/>
      <p:boldItalic r:id="rId48"/>
    </p:embeddedFont>
    <p:embeddedFont>
      <p:font typeface="Maven Pro"/>
      <p:regular r:id="rId49"/>
      <p:bold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Nunito-bold.fntdata"/><Relationship Id="rId45" Type="http://schemas.openxmlformats.org/officeDocument/2006/relationships/font" Target="fonts/Nuni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Nunito-boldItalic.fntdata"/><Relationship Id="rId47" Type="http://schemas.openxmlformats.org/officeDocument/2006/relationships/font" Target="fonts/Nunito-italic.fntdata"/><Relationship Id="rId49" Type="http://schemas.openxmlformats.org/officeDocument/2006/relationships/font" Target="fonts/MavenPro-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jpg>
</file>

<file path=ppt/media/image2.png>
</file>

<file path=ppt/media/image20.png>
</file>

<file path=ppt/media/image21.gif>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nformationisbeautiful.net"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un.org/en/development/desa/publications/2014-revision-world-urbanization-prospects.html"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ityofphiladelphia.github.io/climatechangeisreal/climate-indicators/climate-change-indicators-global-greenhouse-gas-emissions/nn"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atavizcatalogue.com/" TargetMode="External"/><Relationship Id="rId3" Type="http://schemas.openxmlformats.org/officeDocument/2006/relationships/hyperlink" Target="https://depictdatastudio.com/charts/" TargetMode="External"/><Relationship Id="rId4" Type="http://schemas.openxmlformats.org/officeDocument/2006/relationships/hyperlink" Target="https://github.com/ft-interactive/chart-doctor/tree/master/visual-vocabulary" TargetMode="Externa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g442bc7a771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442bc7a771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long does it take to spot the odd one? https://venngage.com/blog/how-to-pick-colors/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442bc7a771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442bc7a771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442bc7a771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442bc7a771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Don’t use every color available. Example - a century ago most of Africa was colonized by European powers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3" name="Shape 353"/>
        <p:cNvGrpSpPr/>
        <p:nvPr/>
      </p:nvGrpSpPr>
      <p:grpSpPr>
        <a:xfrm>
          <a:off x="0" y="0"/>
          <a:ext cx="0" cy="0"/>
          <a:chOff x="0" y="0"/>
          <a:chExt cx="0" cy="0"/>
        </a:xfrm>
      </p:grpSpPr>
      <p:sp>
        <p:nvSpPr>
          <p:cNvPr id="354" name="Google Shape;354;g442bc7a771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442bc7a771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442bc7a771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442bc7a771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442bc7a771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442bc7a771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from: </a:t>
            </a:r>
            <a:r>
              <a:rPr lang="en"/>
              <a:t>https://flowingdata.com/2016/05/17/the-changing-american-diet/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Google Shape;381;g442bc7a771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442bc7a771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from GapMinder. Use interactive visualizations but don’t rely on it heavily. Don’t hide important details behind interactive elements. Use interactive visualize to integrate additional details to allow further exploration by people who are interested.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Google Shape;389;g45b9a20814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45b9a20814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https://informationisbeautiful.net</a:t>
            </a:r>
            <a:r>
              <a:rPr lang="en"/>
              <a:t>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6" name="Shape 396"/>
        <p:cNvGrpSpPr/>
        <p:nvPr/>
      </p:nvGrpSpPr>
      <p:grpSpPr>
        <a:xfrm>
          <a:off x="0" y="0"/>
          <a:ext cx="0" cy="0"/>
          <a:chOff x="0" y="0"/>
          <a:chExt cx="0" cy="0"/>
        </a:xfrm>
      </p:grpSpPr>
      <p:sp>
        <p:nvSpPr>
          <p:cNvPr id="397" name="Google Shape;397;g4528832ac7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4528832ac7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Google Shape;402;g4528832ac7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4528832ac7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4528832ac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4528832ac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4528832ac7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4528832ac7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g4528832ac7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4528832ac7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g44330513a0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44330513a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002A41"/>
                </a:solidFill>
                <a:highlight>
                  <a:srgbClr val="FFFFFF"/>
                </a:highlight>
              </a:rPr>
              <a:t>More than half of the world’s population lives in cities today. This proportion is expected to increase to 66 per cent by 2050. According to the UN’s </a:t>
            </a:r>
            <a:r>
              <a:rPr lang="en" sz="1350">
                <a:solidFill>
                  <a:srgbClr val="F0414B"/>
                </a:solidFill>
                <a:uFill>
                  <a:noFill/>
                </a:uFill>
                <a:hlinkClick r:id="rId2"/>
              </a:rPr>
              <a:t>World Urbanization Prospects</a:t>
            </a:r>
            <a:r>
              <a:rPr lang="en" sz="1350">
                <a:solidFill>
                  <a:srgbClr val="002A41"/>
                </a:solidFill>
                <a:highlight>
                  <a:srgbClr val="FFFFFF"/>
                </a:highlight>
              </a:rPr>
              <a:t> “the urban population of the world has grown rapidly from 746 million in 1950 to 3.9 billion in 2014. Asia, despite its lower level of urbanization, is home to 53 per cent of the world’s urban population, followed by Europe with 14 per cent and Latin America and the Caribbean with 13 per cent. […] Overall, nearly half of the world’s 3.9 billion urban dwellers reside in relatively small settlements with fewer than 500,000 inhabitants, while only around one in eight live in the 28 mega-cities with 10 million inhabitants or more. Many of the fastest growing cities in the world are relatively small urban settlements.”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0" name="Shape 430"/>
        <p:cNvGrpSpPr/>
        <p:nvPr/>
      </p:nvGrpSpPr>
      <p:grpSpPr>
        <a:xfrm>
          <a:off x="0" y="0"/>
          <a:ext cx="0" cy="0"/>
          <a:chOff x="0" y="0"/>
          <a:chExt cx="0" cy="0"/>
        </a:xfrm>
      </p:grpSpPr>
      <p:sp>
        <p:nvSpPr>
          <p:cNvPr id="431" name="Google Shape;431;g44330513a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44330513a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7" name="Shape 437"/>
        <p:cNvGrpSpPr/>
        <p:nvPr/>
      </p:nvGrpSpPr>
      <p:grpSpPr>
        <a:xfrm>
          <a:off x="0" y="0"/>
          <a:ext cx="0" cy="0"/>
          <a:chOff x="0" y="0"/>
          <a:chExt cx="0" cy="0"/>
        </a:xfrm>
      </p:grpSpPr>
      <p:sp>
        <p:nvSpPr>
          <p:cNvPr id="438" name="Google Shape;438;g4528832ac7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4528832ac7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5" name="Shape 445"/>
        <p:cNvGrpSpPr/>
        <p:nvPr/>
      </p:nvGrpSpPr>
      <p:grpSpPr>
        <a:xfrm>
          <a:off x="0" y="0"/>
          <a:ext cx="0" cy="0"/>
          <a:chOff x="0" y="0"/>
          <a:chExt cx="0" cy="0"/>
        </a:xfrm>
      </p:grpSpPr>
      <p:sp>
        <p:nvSpPr>
          <p:cNvPr id="446" name="Google Shape;446;g442bc7a771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442bc7a771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4" name="Shape 454"/>
        <p:cNvGrpSpPr/>
        <p:nvPr/>
      </p:nvGrpSpPr>
      <p:grpSpPr>
        <a:xfrm>
          <a:off x="0" y="0"/>
          <a:ext cx="0" cy="0"/>
          <a:chOff x="0" y="0"/>
          <a:chExt cx="0" cy="0"/>
        </a:xfrm>
      </p:grpSpPr>
      <p:sp>
        <p:nvSpPr>
          <p:cNvPr id="455" name="Google Shape;455;g4528832ac7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4528832ac7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Google Shape;463;g4528832ac7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4528832ac7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Maven Pro"/>
                <a:ea typeface="Maven Pro"/>
                <a:cs typeface="Maven Pro"/>
                <a:sym typeface="Maven Pro"/>
              </a:rPr>
              <a:t>Other types of evolution plots. Stacked plot from </a:t>
            </a:r>
            <a:r>
              <a:rPr b="1" lang="en" sz="1200" u="sng">
                <a:solidFill>
                  <a:schemeClr val="hlink"/>
                </a:solidFill>
                <a:latin typeface="Maven Pro"/>
                <a:ea typeface="Maven Pro"/>
                <a:cs typeface="Maven Pro"/>
                <a:sym typeface="Maven Pro"/>
                <a:hlinkClick r:id="rId2"/>
              </a:rPr>
              <a:t>https://cityofphiladelphia.github.io/climatechangeisreal/climate-indicators/climate-change-indicators-global-greenhouse-gas-emissions/nn</a:t>
            </a:r>
            <a:r>
              <a:rPr b="1" lang="en" sz="1200">
                <a:latin typeface="Maven Pro"/>
                <a:ea typeface="Maven Pro"/>
                <a:cs typeface="Maven Pro"/>
                <a:sym typeface="Maven Pro"/>
              </a:rPr>
              <a:t>. Stream chart from https://flowingdata.com/tag/streamgraph/</a:t>
            </a:r>
            <a:endParaRPr b="1" sz="1200">
              <a:latin typeface="Maven Pro"/>
              <a:ea typeface="Maven Pro"/>
              <a:cs typeface="Maven Pro"/>
              <a:sym typeface="Maven Pro"/>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0" name="Shape 470"/>
        <p:cNvGrpSpPr/>
        <p:nvPr/>
      </p:nvGrpSpPr>
      <p:grpSpPr>
        <a:xfrm>
          <a:off x="0" y="0"/>
          <a:ext cx="0" cy="0"/>
          <a:chOff x="0" y="0"/>
          <a:chExt cx="0" cy="0"/>
        </a:xfrm>
      </p:grpSpPr>
      <p:sp>
        <p:nvSpPr>
          <p:cNvPr id="471" name="Google Shape;471;g4528832ac7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4528832ac7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https://journals.aps.org/prper/abstract/10.1103/PhysRevPhysEducRes.14.020107#</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7" name="Shape 477"/>
        <p:cNvGrpSpPr/>
        <p:nvPr/>
      </p:nvGrpSpPr>
      <p:grpSpPr>
        <a:xfrm>
          <a:off x="0" y="0"/>
          <a:ext cx="0" cy="0"/>
          <a:chOff x="0" y="0"/>
          <a:chExt cx="0" cy="0"/>
        </a:xfrm>
      </p:grpSpPr>
      <p:sp>
        <p:nvSpPr>
          <p:cNvPr id="478" name="Google Shape;478;g4528832ac7_0_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4528832ac7_0_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45b9a20814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45b9a20814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4" name="Shape 484"/>
        <p:cNvGrpSpPr/>
        <p:nvPr/>
      </p:nvGrpSpPr>
      <p:grpSpPr>
        <a:xfrm>
          <a:off x="0" y="0"/>
          <a:ext cx="0" cy="0"/>
          <a:chOff x="0" y="0"/>
          <a:chExt cx="0" cy="0"/>
        </a:xfrm>
      </p:grpSpPr>
      <p:sp>
        <p:nvSpPr>
          <p:cNvPr id="485" name="Google Shape;485;g4433059ca0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4433059ca0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1" name="Shape 491"/>
        <p:cNvGrpSpPr/>
        <p:nvPr/>
      </p:nvGrpSpPr>
      <p:grpSpPr>
        <a:xfrm>
          <a:off x="0" y="0"/>
          <a:ext cx="0" cy="0"/>
          <a:chOff x="0" y="0"/>
          <a:chExt cx="0" cy="0"/>
        </a:xfrm>
      </p:grpSpPr>
      <p:sp>
        <p:nvSpPr>
          <p:cNvPr id="492" name="Google Shape;492;g45b9a2081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45b9a2081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6" name="Shape 496"/>
        <p:cNvGrpSpPr/>
        <p:nvPr/>
      </p:nvGrpSpPr>
      <p:grpSpPr>
        <a:xfrm>
          <a:off x="0" y="0"/>
          <a:ext cx="0" cy="0"/>
          <a:chOff x="0" y="0"/>
          <a:chExt cx="0" cy="0"/>
        </a:xfrm>
      </p:grpSpPr>
      <p:sp>
        <p:nvSpPr>
          <p:cNvPr id="497" name="Google Shape;497;g45b9a2081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45b9a2081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2" name="Shape 502"/>
        <p:cNvGrpSpPr/>
        <p:nvPr/>
      </p:nvGrpSpPr>
      <p:grpSpPr>
        <a:xfrm>
          <a:off x="0" y="0"/>
          <a:ext cx="0" cy="0"/>
          <a:chOff x="0" y="0"/>
          <a:chExt cx="0" cy="0"/>
        </a:xfrm>
      </p:grpSpPr>
      <p:sp>
        <p:nvSpPr>
          <p:cNvPr id="503" name="Google Shape;503;g45b9a2081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45b9a2081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8" name="Shape 508"/>
        <p:cNvGrpSpPr/>
        <p:nvPr/>
      </p:nvGrpSpPr>
      <p:grpSpPr>
        <a:xfrm>
          <a:off x="0" y="0"/>
          <a:ext cx="0" cy="0"/>
          <a:chOff x="0" y="0"/>
          <a:chExt cx="0" cy="0"/>
        </a:xfrm>
      </p:grpSpPr>
      <p:sp>
        <p:nvSpPr>
          <p:cNvPr id="509" name="Google Shape;509;g45b9a2081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45b9a2081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5" name="Shape 515"/>
        <p:cNvGrpSpPr/>
        <p:nvPr/>
      </p:nvGrpSpPr>
      <p:grpSpPr>
        <a:xfrm>
          <a:off x="0" y="0"/>
          <a:ext cx="0" cy="0"/>
          <a:chOff x="0" y="0"/>
          <a:chExt cx="0" cy="0"/>
        </a:xfrm>
      </p:grpSpPr>
      <p:sp>
        <p:nvSpPr>
          <p:cNvPr id="516" name="Google Shape;516;g4528832ac7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4528832ac7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0" name="Shape 520"/>
        <p:cNvGrpSpPr/>
        <p:nvPr/>
      </p:nvGrpSpPr>
      <p:grpSpPr>
        <a:xfrm>
          <a:off x="0" y="0"/>
          <a:ext cx="0" cy="0"/>
          <a:chOff x="0" y="0"/>
          <a:chExt cx="0" cy="0"/>
        </a:xfrm>
      </p:grpSpPr>
      <p:sp>
        <p:nvSpPr>
          <p:cNvPr id="521" name="Google Shape;521;g4528832ac7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4528832ac7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8" name="Shape 528"/>
        <p:cNvGrpSpPr/>
        <p:nvPr/>
      </p:nvGrpSpPr>
      <p:grpSpPr>
        <a:xfrm>
          <a:off x="0" y="0"/>
          <a:ext cx="0" cy="0"/>
          <a:chOff x="0" y="0"/>
          <a:chExt cx="0" cy="0"/>
        </a:xfrm>
      </p:grpSpPr>
      <p:sp>
        <p:nvSpPr>
          <p:cNvPr id="529" name="Google Shape;529;g4528832ac7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4528832ac7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question that is usually asked when it comes to visualization is; How do I choose the right visualization for my dataset. These are some of the resources that can guide one to decide on a visualization</a:t>
            </a:r>
            <a:endParaRPr/>
          </a:p>
          <a:p>
            <a:pPr indent="0" lvl="0" marL="0" rtl="0" algn="l">
              <a:spcBef>
                <a:spcPts val="0"/>
              </a:spcBef>
              <a:spcAft>
                <a:spcPts val="0"/>
              </a:spcAft>
              <a:buNone/>
            </a:pPr>
            <a:r>
              <a:rPr lang="en" u="sng">
                <a:solidFill>
                  <a:schemeClr val="hlink"/>
                </a:solidFill>
                <a:hlinkClick r:id="rId2"/>
              </a:rPr>
              <a:t>https://datavizcatalogue.com/</a:t>
            </a:r>
            <a:endParaRPr/>
          </a:p>
          <a:p>
            <a:pPr indent="0" lvl="0" marL="0" rtl="0" algn="l">
              <a:spcBef>
                <a:spcPts val="0"/>
              </a:spcBef>
              <a:spcAft>
                <a:spcPts val="0"/>
              </a:spcAft>
              <a:buNone/>
            </a:pPr>
            <a:r>
              <a:rPr lang="en" u="sng">
                <a:solidFill>
                  <a:schemeClr val="hlink"/>
                </a:solidFill>
                <a:hlinkClick r:id="rId3"/>
              </a:rPr>
              <a:t>https://depictdatastudio.com/charts/</a:t>
            </a:r>
            <a:endParaRPr/>
          </a:p>
          <a:p>
            <a:pPr indent="0" lvl="0" marL="0" rtl="0" algn="l">
              <a:spcBef>
                <a:spcPts val="0"/>
              </a:spcBef>
              <a:spcAft>
                <a:spcPts val="0"/>
              </a:spcAft>
              <a:buNone/>
            </a:pPr>
            <a:r>
              <a:rPr lang="en" u="sng">
                <a:solidFill>
                  <a:schemeClr val="hlink"/>
                </a:solidFill>
                <a:hlinkClick r:id="rId4"/>
              </a:rPr>
              <a:t>https://github.com/ft-interactive/chart-doctor/tree/master/visual-vocabulary</a:t>
            </a:r>
            <a:endParaRPr/>
          </a:p>
          <a:p>
            <a:pPr indent="0" lvl="0" marL="0" rtl="0" algn="l">
              <a:spcBef>
                <a:spcPts val="0"/>
              </a:spcBef>
              <a:spcAft>
                <a:spcPts val="0"/>
              </a:spcAft>
              <a:buNone/>
            </a:pPr>
            <a:r>
              <a:rPr lang="en"/>
              <a:t>Not sure if they  fit into this slide</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5" name="Shape 535"/>
        <p:cNvGrpSpPr/>
        <p:nvPr/>
      </p:nvGrpSpPr>
      <p:grpSpPr>
        <a:xfrm>
          <a:off x="0" y="0"/>
          <a:ext cx="0" cy="0"/>
          <a:chOff x="0" y="0"/>
          <a:chExt cx="0" cy="0"/>
        </a:xfrm>
      </p:grpSpPr>
      <p:sp>
        <p:nvSpPr>
          <p:cNvPr id="536" name="Google Shape;536;g4528832ac7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4528832ac7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Replace text with images …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1" name="Shape 541"/>
        <p:cNvGrpSpPr/>
        <p:nvPr/>
      </p:nvGrpSpPr>
      <p:grpSpPr>
        <a:xfrm>
          <a:off x="0" y="0"/>
          <a:ext cx="0" cy="0"/>
          <a:chOff x="0" y="0"/>
          <a:chExt cx="0" cy="0"/>
        </a:xfrm>
      </p:grpSpPr>
      <p:sp>
        <p:nvSpPr>
          <p:cNvPr id="542" name="Google Shape;542;g4528832ac7_0_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4528832ac7_0_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442bc7a771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442bc7a771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4528832ac7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4528832ac7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4528832ac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4528832ac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much data to display for the audience?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g442bc7a771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442bc7a771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1" name="Shape 321"/>
        <p:cNvGrpSpPr/>
        <p:nvPr/>
      </p:nvGrpSpPr>
      <p:grpSpPr>
        <a:xfrm>
          <a:off x="0" y="0"/>
          <a:ext cx="0" cy="0"/>
          <a:chOff x="0" y="0"/>
          <a:chExt cx="0" cy="0"/>
        </a:xfrm>
      </p:grpSpPr>
      <p:sp>
        <p:nvSpPr>
          <p:cNvPr id="322" name="Google Shape;322;g442bc7a771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442bc7a771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long does it take to spot the odd one? https://venngage.com/blog/how-to-pick-colors/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442bc7a771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442bc7a771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long does it take to spot the odd one? https://venngage.com/blog/how-to-pick-colors/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mailto:morine.amutorine@one.un.org" TargetMode="External"/><Relationship Id="rId4" Type="http://schemas.openxmlformats.org/officeDocument/2006/relationships/hyperlink" Target="mailto:onelaine@bu.edu" TargetMode="External"/><Relationship Id="rId5" Type="http://schemas.openxmlformats.org/officeDocument/2006/relationships/hyperlink" Target="mailto:lehel.csato@cs.ubbcluj.r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24.png"/><Relationship Id="rId4" Type="http://schemas.openxmlformats.org/officeDocument/2006/relationships/image" Target="../media/image7.png"/><Relationship Id="rId5"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8.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21.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5.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9.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19.jpg"/><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2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 to Data Visualization </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Morine Amutorine BS, Lehel Csató PhD, Elaine Nsoesie PhD</a:t>
            </a:r>
            <a:endParaRPr/>
          </a:p>
        </p:txBody>
      </p:sp>
      <p:sp>
        <p:nvSpPr>
          <p:cNvPr id="279" name="Google Shape;279;p13"/>
          <p:cNvSpPr txBox="1"/>
          <p:nvPr/>
        </p:nvSpPr>
        <p:spPr>
          <a:xfrm>
            <a:off x="1413300" y="4239925"/>
            <a:ext cx="6672600" cy="77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pic>
        <p:nvPicPr>
          <p:cNvPr id="335" name="Google Shape;335;p22"/>
          <p:cNvPicPr preferRelativeResize="0"/>
          <p:nvPr/>
        </p:nvPicPr>
        <p:blipFill rotWithShape="1">
          <a:blip r:embed="rId3">
            <a:alphaModFix/>
          </a:blip>
          <a:srcRect b="1085" l="0" r="0" t="1095"/>
          <a:stretch/>
        </p:blipFill>
        <p:spPr>
          <a:xfrm>
            <a:off x="2191129" y="152400"/>
            <a:ext cx="4761743"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Google Shape;340;p23"/>
          <p:cNvSpPr txBox="1"/>
          <p:nvPr>
            <p:ph idx="4294967295" type="title"/>
          </p:nvPr>
        </p:nvSpPr>
        <p:spPr>
          <a:xfrm>
            <a:off x="1187500" y="48075"/>
            <a:ext cx="7030500" cy="142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length and position to express quantitative information. Use color for categorical information</a:t>
            </a:r>
            <a:endParaRPr/>
          </a:p>
        </p:txBody>
      </p:sp>
      <p:sp>
        <p:nvSpPr>
          <p:cNvPr id="341" name="Google Shape;341;p23"/>
          <p:cNvSpPr/>
          <p:nvPr/>
        </p:nvSpPr>
        <p:spPr>
          <a:xfrm>
            <a:off x="446625" y="211550"/>
            <a:ext cx="646500" cy="5643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rPr>
              <a:t>3</a:t>
            </a:r>
            <a:endParaRPr sz="3000">
              <a:solidFill>
                <a:srgbClr val="FFFFFF"/>
              </a:solidFill>
            </a:endParaRPr>
          </a:p>
        </p:txBody>
      </p:sp>
      <p:pic>
        <p:nvPicPr>
          <p:cNvPr id="342" name="Google Shape;342;p23"/>
          <p:cNvPicPr preferRelativeResize="0"/>
          <p:nvPr/>
        </p:nvPicPr>
        <p:blipFill>
          <a:blip r:embed="rId3">
            <a:alphaModFix/>
          </a:blip>
          <a:stretch>
            <a:fillRect/>
          </a:stretch>
        </p:blipFill>
        <p:spPr>
          <a:xfrm>
            <a:off x="4045025" y="1386050"/>
            <a:ext cx="4832543" cy="3757450"/>
          </a:xfrm>
          <a:prstGeom prst="rect">
            <a:avLst/>
          </a:prstGeom>
          <a:noFill/>
          <a:ln>
            <a:noFill/>
          </a:ln>
        </p:spPr>
      </p:pic>
      <p:sp>
        <p:nvSpPr>
          <p:cNvPr id="343" name="Google Shape;343;p23"/>
          <p:cNvSpPr txBox="1"/>
          <p:nvPr/>
        </p:nvSpPr>
        <p:spPr>
          <a:xfrm>
            <a:off x="648725" y="2374825"/>
            <a:ext cx="3396300" cy="21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t>Scatter plots</a:t>
            </a:r>
            <a:r>
              <a:rPr lang="en" sz="1800"/>
              <a:t> and </a:t>
            </a:r>
            <a:r>
              <a:rPr b="1" lang="en" sz="1800"/>
              <a:t>bar charts </a:t>
            </a:r>
            <a:r>
              <a:rPr lang="en" sz="1800"/>
              <a:t>allow for </a:t>
            </a:r>
            <a:r>
              <a:rPr b="1" lang="en" sz="1800"/>
              <a:t>more accurate comparison of information over time</a:t>
            </a:r>
            <a:r>
              <a:rPr lang="en" sz="1800"/>
              <a:t> compared to pie charts</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24"/>
          <p:cNvSpPr txBox="1"/>
          <p:nvPr>
            <p:ph idx="4294967295" type="title"/>
          </p:nvPr>
        </p:nvSpPr>
        <p:spPr>
          <a:xfrm>
            <a:off x="1210675" y="140750"/>
            <a:ext cx="7030500" cy="94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Think carefully about color selection and usage </a:t>
            </a:r>
            <a:endParaRPr/>
          </a:p>
        </p:txBody>
      </p:sp>
      <p:sp>
        <p:nvSpPr>
          <p:cNvPr id="349" name="Google Shape;349;p24"/>
          <p:cNvSpPr/>
          <p:nvPr/>
        </p:nvSpPr>
        <p:spPr>
          <a:xfrm>
            <a:off x="446625" y="211550"/>
            <a:ext cx="646500" cy="5643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rPr>
              <a:t>4</a:t>
            </a:r>
            <a:endParaRPr sz="3000">
              <a:solidFill>
                <a:srgbClr val="FFFFFF"/>
              </a:solidFill>
            </a:endParaRPr>
          </a:p>
        </p:txBody>
      </p:sp>
      <p:pic>
        <p:nvPicPr>
          <p:cNvPr id="350" name="Google Shape;350;p24"/>
          <p:cNvPicPr preferRelativeResize="0"/>
          <p:nvPr/>
        </p:nvPicPr>
        <p:blipFill>
          <a:blip r:embed="rId3">
            <a:alphaModFix/>
          </a:blip>
          <a:stretch>
            <a:fillRect/>
          </a:stretch>
        </p:blipFill>
        <p:spPr>
          <a:xfrm>
            <a:off x="4959975" y="1034900"/>
            <a:ext cx="4045581" cy="3757451"/>
          </a:xfrm>
          <a:prstGeom prst="rect">
            <a:avLst/>
          </a:prstGeom>
          <a:noFill/>
          <a:ln>
            <a:noFill/>
          </a:ln>
        </p:spPr>
      </p:pic>
      <p:sp>
        <p:nvSpPr>
          <p:cNvPr id="351" name="Google Shape;351;p24"/>
          <p:cNvSpPr txBox="1"/>
          <p:nvPr/>
        </p:nvSpPr>
        <p:spPr>
          <a:xfrm>
            <a:off x="5113038" y="4842300"/>
            <a:ext cx="3892500" cy="30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https://africaindata.org/#/3</a:t>
            </a:r>
            <a:endParaRPr/>
          </a:p>
        </p:txBody>
      </p:sp>
      <p:sp>
        <p:nvSpPr>
          <p:cNvPr id="352" name="Google Shape;352;p24"/>
          <p:cNvSpPr txBox="1"/>
          <p:nvPr/>
        </p:nvSpPr>
        <p:spPr>
          <a:xfrm>
            <a:off x="718250" y="1795575"/>
            <a:ext cx="3396300" cy="256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Use color to create groupings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Add a </a:t>
            </a:r>
            <a:r>
              <a:rPr b="1" lang="en" sz="1800">
                <a:solidFill>
                  <a:schemeClr val="accent1"/>
                </a:solidFill>
              </a:rPr>
              <a:t>single color</a:t>
            </a:r>
            <a:r>
              <a:rPr b="1" lang="en" sz="1800"/>
              <a:t> </a:t>
            </a:r>
            <a:r>
              <a:rPr lang="en" sz="1800"/>
              <a:t>to a black and white image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solidFill>
                  <a:srgbClr val="08505F"/>
                </a:solidFill>
              </a:rPr>
              <a:t>Use</a:t>
            </a:r>
            <a:r>
              <a:rPr lang="en" sz="1800">
                <a:solidFill>
                  <a:schemeClr val="accent1"/>
                </a:solidFill>
              </a:rPr>
              <a:t> </a:t>
            </a:r>
            <a:r>
              <a:rPr lang="en" sz="1800"/>
              <a:t>black </a:t>
            </a:r>
            <a:r>
              <a:rPr lang="en" sz="1800">
                <a:solidFill>
                  <a:srgbClr val="0D7A90"/>
                </a:solidFill>
              </a:rPr>
              <a:t>and</a:t>
            </a:r>
            <a:r>
              <a:rPr lang="en" sz="1800"/>
              <a:t> white </a:t>
            </a:r>
            <a:r>
              <a:rPr lang="en" sz="1800">
                <a:solidFill>
                  <a:srgbClr val="12A3BF"/>
                </a:solidFill>
              </a:rPr>
              <a:t>to add contrast to an image with a single color gradient</a:t>
            </a:r>
            <a:endParaRPr sz="1800">
              <a:solidFill>
                <a:srgbClr val="12A3BF"/>
              </a:solidFill>
            </a:endParaRPr>
          </a:p>
          <a:p>
            <a:pPr indent="0" lvl="0" marL="0" rtl="0" algn="l">
              <a:spcBef>
                <a:spcPts val="0"/>
              </a:spcBef>
              <a:spcAft>
                <a:spcPts val="0"/>
              </a:spcAft>
              <a:buNone/>
            </a:pPr>
            <a:r>
              <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6" name="Shape 356"/>
        <p:cNvGrpSpPr/>
        <p:nvPr/>
      </p:nvGrpSpPr>
      <p:grpSpPr>
        <a:xfrm>
          <a:off x="0" y="0"/>
          <a:ext cx="0" cy="0"/>
          <a:chOff x="0" y="0"/>
          <a:chExt cx="0" cy="0"/>
        </a:xfrm>
      </p:grpSpPr>
      <p:sp>
        <p:nvSpPr>
          <p:cNvPr id="357" name="Google Shape;357;p25"/>
          <p:cNvSpPr txBox="1"/>
          <p:nvPr>
            <p:ph idx="4294967295" type="title"/>
          </p:nvPr>
        </p:nvSpPr>
        <p:spPr>
          <a:xfrm>
            <a:off x="1210675" y="140750"/>
            <a:ext cx="7030500" cy="94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Think carefully about color selection and usage </a:t>
            </a:r>
            <a:endParaRPr/>
          </a:p>
        </p:txBody>
      </p:sp>
      <p:sp>
        <p:nvSpPr>
          <p:cNvPr id="358" name="Google Shape;358;p25"/>
          <p:cNvSpPr/>
          <p:nvPr/>
        </p:nvSpPr>
        <p:spPr>
          <a:xfrm>
            <a:off x="446625" y="211550"/>
            <a:ext cx="646500" cy="5643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rPr>
              <a:t>4</a:t>
            </a:r>
            <a:endParaRPr sz="3000">
              <a:solidFill>
                <a:srgbClr val="FFFFFF"/>
              </a:solidFill>
            </a:endParaRPr>
          </a:p>
        </p:txBody>
      </p:sp>
      <p:sp>
        <p:nvSpPr>
          <p:cNvPr id="359" name="Google Shape;359;p25"/>
          <p:cNvSpPr txBox="1"/>
          <p:nvPr/>
        </p:nvSpPr>
        <p:spPr>
          <a:xfrm>
            <a:off x="718250" y="1795575"/>
            <a:ext cx="3396300" cy="256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12A3BF"/>
              </a:solidFill>
            </a:endParaRPr>
          </a:p>
          <a:p>
            <a:pPr indent="0" lvl="0" marL="0" rtl="0" algn="l">
              <a:spcBef>
                <a:spcPts val="0"/>
              </a:spcBef>
              <a:spcAft>
                <a:spcPts val="0"/>
              </a:spcAft>
              <a:buNone/>
            </a:pPr>
            <a:r>
              <a:t/>
            </a:r>
            <a:endParaRPr sz="1800"/>
          </a:p>
        </p:txBody>
      </p:sp>
      <p:sp>
        <p:nvSpPr>
          <p:cNvPr id="360" name="Google Shape;360;p25"/>
          <p:cNvSpPr txBox="1"/>
          <p:nvPr/>
        </p:nvSpPr>
        <p:spPr>
          <a:xfrm>
            <a:off x="252150" y="1497175"/>
            <a:ext cx="1815000" cy="334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t>Some colors have pre-established meanings </a:t>
            </a:r>
            <a:endParaRPr sz="2200"/>
          </a:p>
          <a:p>
            <a:pPr indent="0" lvl="0" marL="0" rtl="0" algn="l">
              <a:spcBef>
                <a:spcPts val="0"/>
              </a:spcBef>
              <a:spcAft>
                <a:spcPts val="0"/>
              </a:spcAft>
              <a:buNone/>
            </a:pPr>
            <a:r>
              <a:t/>
            </a:r>
            <a:endParaRPr sz="2200"/>
          </a:p>
          <a:p>
            <a:pPr indent="0" lvl="0" marL="0" rtl="0" algn="l">
              <a:spcBef>
                <a:spcPts val="0"/>
              </a:spcBef>
              <a:spcAft>
                <a:spcPts val="0"/>
              </a:spcAft>
              <a:buNone/>
            </a:pPr>
            <a:r>
              <a:rPr lang="en" sz="2200"/>
              <a:t>Consider those with color blindness</a:t>
            </a:r>
            <a:endParaRPr sz="2200"/>
          </a:p>
        </p:txBody>
      </p:sp>
      <p:sp>
        <p:nvSpPr>
          <p:cNvPr id="361" name="Google Shape;361;p25"/>
          <p:cNvSpPr txBox="1"/>
          <p:nvPr/>
        </p:nvSpPr>
        <p:spPr>
          <a:xfrm>
            <a:off x="2168325" y="1737650"/>
            <a:ext cx="2015700" cy="2490600"/>
          </a:xfrm>
          <a:prstGeom prst="rect">
            <a:avLst/>
          </a:prstGeom>
          <a:noFill/>
          <a:ln cap="flat" cmpd="sng" w="3810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rgbClr val="980000"/>
                </a:solidFill>
              </a:rPr>
              <a:t>Red</a:t>
            </a:r>
            <a:endParaRPr b="1" sz="2200">
              <a:solidFill>
                <a:srgbClr val="980000"/>
              </a:solidFill>
            </a:endParaRPr>
          </a:p>
          <a:p>
            <a:pPr indent="0" lvl="0" marL="0" rtl="0" algn="ctr">
              <a:spcBef>
                <a:spcPts val="0"/>
              </a:spcBef>
              <a:spcAft>
                <a:spcPts val="0"/>
              </a:spcAft>
              <a:buNone/>
            </a:pPr>
            <a:r>
              <a:t/>
            </a:r>
            <a:endParaRPr b="1" sz="2200"/>
          </a:p>
          <a:p>
            <a:pPr indent="0" lvl="0" marL="0" rtl="0" algn="ctr">
              <a:spcBef>
                <a:spcPts val="0"/>
              </a:spcBef>
              <a:spcAft>
                <a:spcPts val="0"/>
              </a:spcAft>
              <a:buNone/>
            </a:pPr>
            <a:r>
              <a:rPr lang="en" sz="2000"/>
              <a:t>Stop</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rPr lang="en" sz="2000"/>
              <a:t>Dangerous</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rPr lang="en" sz="2000"/>
              <a:t>Hot</a:t>
            </a:r>
            <a:endParaRPr sz="2000"/>
          </a:p>
          <a:p>
            <a:pPr indent="0" lvl="0" marL="0" rtl="0" algn="l">
              <a:spcBef>
                <a:spcPts val="0"/>
              </a:spcBef>
              <a:spcAft>
                <a:spcPts val="0"/>
              </a:spcAft>
              <a:buNone/>
            </a:pPr>
            <a:r>
              <a:t/>
            </a:r>
            <a:endParaRPr b="1" sz="2200"/>
          </a:p>
          <a:p>
            <a:pPr indent="0" lvl="0" marL="0" rtl="0" algn="l">
              <a:spcBef>
                <a:spcPts val="0"/>
              </a:spcBef>
              <a:spcAft>
                <a:spcPts val="0"/>
              </a:spcAft>
              <a:buNone/>
            </a:pPr>
            <a:r>
              <a:t/>
            </a:r>
            <a:endParaRPr b="1" sz="2200"/>
          </a:p>
        </p:txBody>
      </p:sp>
      <p:sp>
        <p:nvSpPr>
          <p:cNvPr id="362" name="Google Shape;362;p25"/>
          <p:cNvSpPr txBox="1"/>
          <p:nvPr/>
        </p:nvSpPr>
        <p:spPr>
          <a:xfrm>
            <a:off x="4349125" y="1737650"/>
            <a:ext cx="1964400" cy="2490600"/>
          </a:xfrm>
          <a:prstGeom prst="rect">
            <a:avLst/>
          </a:prstGeom>
          <a:noFill/>
          <a:ln cap="flat" cmpd="sng" w="3810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rgbClr val="38761D"/>
                </a:solidFill>
              </a:rPr>
              <a:t>Green</a:t>
            </a:r>
            <a:endParaRPr b="1" sz="2200">
              <a:solidFill>
                <a:srgbClr val="38761D"/>
              </a:solidFill>
            </a:endParaRPr>
          </a:p>
          <a:p>
            <a:pPr indent="0" lvl="0" marL="0" rtl="0" algn="ctr">
              <a:spcBef>
                <a:spcPts val="0"/>
              </a:spcBef>
              <a:spcAft>
                <a:spcPts val="0"/>
              </a:spcAft>
              <a:buNone/>
            </a:pPr>
            <a:r>
              <a:t/>
            </a:r>
            <a:endParaRPr b="1" sz="2200"/>
          </a:p>
          <a:p>
            <a:pPr indent="0" lvl="0" marL="0" rtl="0" algn="ctr">
              <a:spcBef>
                <a:spcPts val="0"/>
              </a:spcBef>
              <a:spcAft>
                <a:spcPts val="0"/>
              </a:spcAft>
              <a:buNone/>
            </a:pPr>
            <a:r>
              <a:rPr lang="en" sz="2000"/>
              <a:t>Moving</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rPr lang="en" sz="2000"/>
              <a:t>Money</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rPr lang="en" sz="2000"/>
              <a:t>Plants</a:t>
            </a:r>
            <a:endParaRPr sz="2000"/>
          </a:p>
          <a:p>
            <a:pPr indent="0" lvl="0" marL="0" rtl="0" algn="l">
              <a:spcBef>
                <a:spcPts val="0"/>
              </a:spcBef>
              <a:spcAft>
                <a:spcPts val="0"/>
              </a:spcAft>
              <a:buNone/>
            </a:pPr>
            <a:r>
              <a:t/>
            </a:r>
            <a:endParaRPr b="1" sz="2200"/>
          </a:p>
          <a:p>
            <a:pPr indent="0" lvl="0" marL="0" rtl="0" algn="l">
              <a:spcBef>
                <a:spcPts val="0"/>
              </a:spcBef>
              <a:spcAft>
                <a:spcPts val="0"/>
              </a:spcAft>
              <a:buNone/>
            </a:pPr>
            <a:r>
              <a:t/>
            </a:r>
            <a:endParaRPr b="1" sz="2200"/>
          </a:p>
        </p:txBody>
      </p:sp>
      <p:sp>
        <p:nvSpPr>
          <p:cNvPr id="363" name="Google Shape;363;p25"/>
          <p:cNvSpPr txBox="1"/>
          <p:nvPr/>
        </p:nvSpPr>
        <p:spPr>
          <a:xfrm>
            <a:off x="6478625" y="1737650"/>
            <a:ext cx="1964400" cy="2490600"/>
          </a:xfrm>
          <a:prstGeom prst="rect">
            <a:avLst/>
          </a:prstGeom>
          <a:noFill/>
          <a:ln cap="flat" cmpd="sng" w="38100">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rgbClr val="3D85C6"/>
                </a:solidFill>
              </a:rPr>
              <a:t>Blue</a:t>
            </a:r>
            <a:endParaRPr b="1" sz="2200">
              <a:solidFill>
                <a:srgbClr val="3D85C6"/>
              </a:solidFill>
            </a:endParaRPr>
          </a:p>
          <a:p>
            <a:pPr indent="0" lvl="0" marL="0" rtl="0" algn="ctr">
              <a:spcBef>
                <a:spcPts val="0"/>
              </a:spcBef>
              <a:spcAft>
                <a:spcPts val="0"/>
              </a:spcAft>
              <a:buNone/>
            </a:pPr>
            <a:r>
              <a:t/>
            </a:r>
            <a:endParaRPr b="1" sz="2200"/>
          </a:p>
          <a:p>
            <a:pPr indent="0" lvl="0" marL="0" rtl="0" algn="ctr">
              <a:spcBef>
                <a:spcPts val="0"/>
              </a:spcBef>
              <a:spcAft>
                <a:spcPts val="0"/>
              </a:spcAft>
              <a:buNone/>
            </a:pPr>
            <a:r>
              <a:rPr lang="en" sz="2000"/>
              <a:t>Water</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rPr lang="en" sz="2000"/>
              <a:t>Cool</a:t>
            </a:r>
            <a:endParaRPr sz="2000"/>
          </a:p>
          <a:p>
            <a:pPr indent="0" lvl="0" marL="0" rtl="0" algn="ctr">
              <a:spcBef>
                <a:spcPts val="0"/>
              </a:spcBef>
              <a:spcAft>
                <a:spcPts val="0"/>
              </a:spcAft>
              <a:buNone/>
            </a:pPr>
            <a:r>
              <a:t/>
            </a:r>
            <a:endParaRPr sz="2000"/>
          </a:p>
          <a:p>
            <a:pPr indent="0" lvl="0" marL="0" rtl="0" algn="ctr">
              <a:spcBef>
                <a:spcPts val="0"/>
              </a:spcBef>
              <a:spcAft>
                <a:spcPts val="0"/>
              </a:spcAft>
              <a:buNone/>
            </a:pPr>
            <a:r>
              <a:rPr lang="en" sz="2000"/>
              <a:t>Safe</a:t>
            </a:r>
            <a:endParaRPr sz="2000"/>
          </a:p>
          <a:p>
            <a:pPr indent="0" lvl="0" marL="0" rtl="0" algn="l">
              <a:spcBef>
                <a:spcPts val="0"/>
              </a:spcBef>
              <a:spcAft>
                <a:spcPts val="0"/>
              </a:spcAft>
              <a:buNone/>
            </a:pPr>
            <a:r>
              <a:t/>
            </a:r>
            <a:endParaRPr b="1" sz="2200"/>
          </a:p>
          <a:p>
            <a:pPr indent="0" lvl="0" marL="0" rtl="0" algn="l">
              <a:spcBef>
                <a:spcPts val="0"/>
              </a:spcBef>
              <a:spcAft>
                <a:spcPts val="0"/>
              </a:spcAft>
              <a:buNone/>
            </a:pPr>
            <a:r>
              <a:t/>
            </a:r>
            <a:endParaRPr b="1" sz="2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26"/>
          <p:cNvSpPr txBox="1"/>
          <p:nvPr>
            <p:ph idx="4294967295" type="title"/>
          </p:nvPr>
        </p:nvSpPr>
        <p:spPr>
          <a:xfrm>
            <a:off x="1210675" y="140750"/>
            <a:ext cx="7030500" cy="94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all available space and proper scales</a:t>
            </a:r>
            <a:endParaRPr/>
          </a:p>
        </p:txBody>
      </p:sp>
      <p:sp>
        <p:nvSpPr>
          <p:cNvPr id="369" name="Google Shape;369;p26"/>
          <p:cNvSpPr/>
          <p:nvPr/>
        </p:nvSpPr>
        <p:spPr>
          <a:xfrm>
            <a:off x="446625" y="211550"/>
            <a:ext cx="646500" cy="5643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rPr>
              <a:t>5</a:t>
            </a:r>
            <a:endParaRPr sz="3000">
              <a:solidFill>
                <a:srgbClr val="FFFFFF"/>
              </a:solidFill>
            </a:endParaRPr>
          </a:p>
        </p:txBody>
      </p:sp>
      <p:pic>
        <p:nvPicPr>
          <p:cNvPr id="370" name="Google Shape;370;p26"/>
          <p:cNvPicPr preferRelativeResize="0"/>
          <p:nvPr/>
        </p:nvPicPr>
        <p:blipFill>
          <a:blip r:embed="rId3">
            <a:alphaModFix/>
          </a:blip>
          <a:stretch>
            <a:fillRect/>
          </a:stretch>
        </p:blipFill>
        <p:spPr>
          <a:xfrm>
            <a:off x="152400" y="1233650"/>
            <a:ext cx="5367788" cy="3757451"/>
          </a:xfrm>
          <a:prstGeom prst="rect">
            <a:avLst/>
          </a:prstGeom>
          <a:noFill/>
          <a:ln>
            <a:noFill/>
          </a:ln>
        </p:spPr>
      </p:pic>
      <p:sp>
        <p:nvSpPr>
          <p:cNvPr id="371" name="Google Shape;371;p26"/>
          <p:cNvSpPr txBox="1"/>
          <p:nvPr/>
        </p:nvSpPr>
        <p:spPr>
          <a:xfrm>
            <a:off x="5931250" y="1309050"/>
            <a:ext cx="3046800" cy="368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0"/>
              </a:spcBef>
              <a:spcAft>
                <a:spcPts val="0"/>
              </a:spcAft>
              <a:buNone/>
            </a:pPr>
            <a:r>
              <a:rPr lang="en" sz="1800"/>
              <a:t>Scale does not always have to include zero</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Optimize the ratio between plot objects to capture accurate relationships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Transform data to a different scale e.g. use log scale to show percentage change over time</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Google Shape;376;p27"/>
          <p:cNvSpPr txBox="1"/>
          <p:nvPr>
            <p:ph idx="4294967295" type="title"/>
          </p:nvPr>
        </p:nvSpPr>
        <p:spPr>
          <a:xfrm>
            <a:off x="1210675" y="140750"/>
            <a:ext cx="7030500" cy="94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text and labels to improve interpretation</a:t>
            </a:r>
            <a:endParaRPr/>
          </a:p>
        </p:txBody>
      </p:sp>
      <p:sp>
        <p:nvSpPr>
          <p:cNvPr id="377" name="Google Shape;377;p27"/>
          <p:cNvSpPr/>
          <p:nvPr/>
        </p:nvSpPr>
        <p:spPr>
          <a:xfrm>
            <a:off x="446625" y="211550"/>
            <a:ext cx="646500" cy="5643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rPr>
              <a:t>6</a:t>
            </a:r>
            <a:endParaRPr sz="3000">
              <a:solidFill>
                <a:srgbClr val="FFFFFF"/>
              </a:solidFill>
            </a:endParaRPr>
          </a:p>
        </p:txBody>
      </p:sp>
      <p:pic>
        <p:nvPicPr>
          <p:cNvPr id="378" name="Google Shape;378;p27"/>
          <p:cNvPicPr preferRelativeResize="0"/>
          <p:nvPr/>
        </p:nvPicPr>
        <p:blipFill rotWithShape="1">
          <a:blip r:embed="rId3">
            <a:alphaModFix/>
          </a:blip>
          <a:srcRect b="12902" l="16348" r="15475" t="13410"/>
          <a:stretch/>
        </p:blipFill>
        <p:spPr>
          <a:xfrm>
            <a:off x="208525" y="1081250"/>
            <a:ext cx="5761548" cy="4066275"/>
          </a:xfrm>
          <a:prstGeom prst="rect">
            <a:avLst/>
          </a:prstGeom>
          <a:noFill/>
          <a:ln>
            <a:noFill/>
          </a:ln>
        </p:spPr>
      </p:pic>
      <p:sp>
        <p:nvSpPr>
          <p:cNvPr id="379" name="Google Shape;379;p27"/>
          <p:cNvSpPr txBox="1"/>
          <p:nvPr/>
        </p:nvSpPr>
        <p:spPr>
          <a:xfrm>
            <a:off x="6151350" y="868825"/>
            <a:ext cx="2907600" cy="427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Use meaningful titles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Label axis, as needed</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Add texts directly to the image - do not always </a:t>
            </a:r>
            <a:r>
              <a:rPr lang="en" sz="1800"/>
              <a:t>rely</a:t>
            </a:r>
            <a:r>
              <a:rPr lang="en" sz="1800"/>
              <a:t> on legends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Lines should not obstruct points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Use colors (e.g. light grey) and weight that lessen focus on tick marks and grids</a:t>
            </a:r>
            <a:endParaRPr sz="1800"/>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Google Shape;384;p28"/>
          <p:cNvSpPr txBox="1"/>
          <p:nvPr>
            <p:ph idx="4294967295" type="title"/>
          </p:nvPr>
        </p:nvSpPr>
        <p:spPr>
          <a:xfrm>
            <a:off x="1210675" y="140750"/>
            <a:ext cx="7030500" cy="94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Balance complexity and clarity</a:t>
            </a:r>
            <a:endParaRPr/>
          </a:p>
        </p:txBody>
      </p:sp>
      <p:sp>
        <p:nvSpPr>
          <p:cNvPr id="385" name="Google Shape;385;p28"/>
          <p:cNvSpPr/>
          <p:nvPr/>
        </p:nvSpPr>
        <p:spPr>
          <a:xfrm>
            <a:off x="446625" y="211550"/>
            <a:ext cx="646500" cy="5643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rPr>
              <a:t>7</a:t>
            </a:r>
            <a:endParaRPr sz="3000">
              <a:solidFill>
                <a:srgbClr val="FFFFFF"/>
              </a:solidFill>
            </a:endParaRPr>
          </a:p>
        </p:txBody>
      </p:sp>
      <p:pic>
        <p:nvPicPr>
          <p:cNvPr id="386" name="Google Shape;386;p28"/>
          <p:cNvPicPr preferRelativeResize="0"/>
          <p:nvPr/>
        </p:nvPicPr>
        <p:blipFill>
          <a:blip r:embed="rId3">
            <a:alphaModFix/>
          </a:blip>
          <a:stretch>
            <a:fillRect/>
          </a:stretch>
        </p:blipFill>
        <p:spPr>
          <a:xfrm>
            <a:off x="46999" y="775850"/>
            <a:ext cx="9050002" cy="4272351"/>
          </a:xfrm>
          <a:prstGeom prst="rect">
            <a:avLst/>
          </a:prstGeom>
          <a:noFill/>
          <a:ln>
            <a:noFill/>
          </a:ln>
        </p:spPr>
      </p:pic>
      <p:sp>
        <p:nvSpPr>
          <p:cNvPr id="387" name="Google Shape;387;p28"/>
          <p:cNvSpPr txBox="1"/>
          <p:nvPr/>
        </p:nvSpPr>
        <p:spPr>
          <a:xfrm>
            <a:off x="5529375" y="4807500"/>
            <a:ext cx="3668700" cy="33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GapMinder (</a:t>
            </a:r>
            <a:r>
              <a:rPr lang="en" sz="1200">
                <a:solidFill>
                  <a:srgbClr val="595959"/>
                </a:solidFill>
              </a:rPr>
              <a:t>https://www.gapminder.org/tool)</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Google Shape;392;p29"/>
          <p:cNvSpPr txBox="1"/>
          <p:nvPr>
            <p:ph idx="4294967295" type="title"/>
          </p:nvPr>
        </p:nvSpPr>
        <p:spPr>
          <a:xfrm>
            <a:off x="1210675" y="140750"/>
            <a:ext cx="7030500" cy="94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Balance complexity and clarity (infographics)</a:t>
            </a:r>
            <a:endParaRPr/>
          </a:p>
        </p:txBody>
      </p:sp>
      <p:sp>
        <p:nvSpPr>
          <p:cNvPr id="393" name="Google Shape;393;p29"/>
          <p:cNvSpPr/>
          <p:nvPr/>
        </p:nvSpPr>
        <p:spPr>
          <a:xfrm>
            <a:off x="446625" y="211550"/>
            <a:ext cx="646500" cy="5643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rPr>
              <a:t>7</a:t>
            </a:r>
            <a:endParaRPr sz="3000">
              <a:solidFill>
                <a:srgbClr val="FFFFFF"/>
              </a:solidFill>
            </a:endParaRPr>
          </a:p>
        </p:txBody>
      </p:sp>
      <p:pic>
        <p:nvPicPr>
          <p:cNvPr id="394" name="Google Shape;394;p29"/>
          <p:cNvPicPr preferRelativeResize="0"/>
          <p:nvPr/>
        </p:nvPicPr>
        <p:blipFill>
          <a:blip r:embed="rId3">
            <a:alphaModFix/>
          </a:blip>
          <a:stretch>
            <a:fillRect/>
          </a:stretch>
        </p:blipFill>
        <p:spPr>
          <a:xfrm>
            <a:off x="1093125" y="1131050"/>
            <a:ext cx="3960399" cy="4012450"/>
          </a:xfrm>
          <a:prstGeom prst="rect">
            <a:avLst/>
          </a:prstGeom>
          <a:noFill/>
          <a:ln>
            <a:noFill/>
          </a:ln>
        </p:spPr>
      </p:pic>
      <p:sp>
        <p:nvSpPr>
          <p:cNvPr id="395" name="Google Shape;395;p29"/>
          <p:cNvSpPr txBox="1"/>
          <p:nvPr/>
        </p:nvSpPr>
        <p:spPr>
          <a:xfrm>
            <a:off x="5598200" y="2044425"/>
            <a:ext cx="2643000" cy="18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Templates and examples available online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Can combine visualizations from python with manual editing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399" name="Shape 399"/>
        <p:cNvGrpSpPr/>
        <p:nvPr/>
      </p:nvGrpSpPr>
      <p:grpSpPr>
        <a:xfrm>
          <a:off x="0" y="0"/>
          <a:ext cx="0" cy="0"/>
          <a:chOff x="0" y="0"/>
          <a:chExt cx="0" cy="0"/>
        </a:xfrm>
      </p:grpSpPr>
      <p:sp>
        <p:nvSpPr>
          <p:cNvPr id="400" name="Google Shape;400;p30"/>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Examples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4" name="Shape 404"/>
        <p:cNvGrpSpPr/>
        <p:nvPr/>
      </p:nvGrpSpPr>
      <p:grpSpPr>
        <a:xfrm>
          <a:off x="0" y="0"/>
          <a:ext cx="0" cy="0"/>
          <a:chOff x="0" y="0"/>
          <a:chExt cx="0" cy="0"/>
        </a:xfrm>
      </p:grpSpPr>
      <p:sp>
        <p:nvSpPr>
          <p:cNvPr id="405" name="Google Shape;405;p31"/>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Bubbles</a:t>
            </a:r>
            <a:endParaRPr/>
          </a:p>
        </p:txBody>
      </p:sp>
      <p:pic>
        <p:nvPicPr>
          <p:cNvPr id="406" name="Google Shape;406;p31"/>
          <p:cNvPicPr preferRelativeResize="0"/>
          <p:nvPr/>
        </p:nvPicPr>
        <p:blipFill>
          <a:blip r:embed="rId3">
            <a:alphaModFix/>
          </a:blip>
          <a:stretch>
            <a:fillRect/>
          </a:stretch>
        </p:blipFill>
        <p:spPr>
          <a:xfrm>
            <a:off x="196200" y="1360000"/>
            <a:ext cx="7695476" cy="3632899"/>
          </a:xfrm>
          <a:prstGeom prst="rect">
            <a:avLst/>
          </a:prstGeom>
          <a:noFill/>
          <a:ln>
            <a:noFill/>
          </a:ln>
        </p:spPr>
      </p:pic>
      <p:sp>
        <p:nvSpPr>
          <p:cNvPr id="407" name="Google Shape;407;p31"/>
          <p:cNvSpPr txBox="1"/>
          <p:nvPr/>
        </p:nvSpPr>
        <p:spPr>
          <a:xfrm>
            <a:off x="5930550" y="4772700"/>
            <a:ext cx="3213600" cy="37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GapMinder (</a:t>
            </a:r>
            <a:r>
              <a:rPr lang="en" sz="1200">
                <a:solidFill>
                  <a:srgbClr val="595959"/>
                </a:solidFill>
              </a:rPr>
              <a:t>https://www.gapminder.org/tool)</a:t>
            </a:r>
            <a:endParaRPr sz="1200"/>
          </a:p>
        </p:txBody>
      </p:sp>
      <p:sp>
        <p:nvSpPr>
          <p:cNvPr id="408" name="Google Shape;408;p31"/>
          <p:cNvSpPr txBox="1"/>
          <p:nvPr/>
        </p:nvSpPr>
        <p:spPr>
          <a:xfrm>
            <a:off x="6369200" y="149275"/>
            <a:ext cx="2583600" cy="731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Maven Pro"/>
                <a:ea typeface="Maven Pro"/>
                <a:cs typeface="Maven Pro"/>
                <a:sym typeface="Maven Pro"/>
              </a:rPr>
              <a:t>When to use?</a:t>
            </a:r>
            <a:endParaRPr b="1" sz="2400">
              <a:latin typeface="Maven Pro"/>
              <a:ea typeface="Maven Pro"/>
              <a:cs typeface="Maven Pro"/>
              <a:sym typeface="Maven Pro"/>
            </a:endParaRPr>
          </a:p>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Visualize correlation/association</a:t>
            </a:r>
            <a:endParaRPr sz="1300">
              <a:solidFill>
                <a:schemeClr val="dk2"/>
              </a:solidFill>
              <a:latin typeface="Nunito"/>
              <a:ea typeface="Nunito"/>
              <a:cs typeface="Nunito"/>
              <a:sym typeface="Nunito"/>
            </a:endParaRPr>
          </a:p>
          <a:p>
            <a:pPr indent="0" lvl="0" marL="0" rtl="0" algn="l">
              <a:spcBef>
                <a:spcPts val="1600"/>
              </a:spcBef>
              <a:spcAft>
                <a:spcPts val="0"/>
              </a:spcAft>
              <a:buNone/>
            </a:pPr>
            <a:r>
              <a:t/>
            </a:r>
            <a:endParaRPr b="1" sz="2400">
              <a:latin typeface="Maven Pro"/>
              <a:ea typeface="Maven Pro"/>
              <a:cs typeface="Maven Pro"/>
              <a:sym typeface="Maven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Instructor introductions … </a:t>
            </a:r>
            <a:endParaRPr/>
          </a:p>
        </p:txBody>
      </p:sp>
      <p:sp>
        <p:nvSpPr>
          <p:cNvPr id="285" name="Google Shape;285;p1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Contacts:</a:t>
            </a:r>
            <a:endParaRPr/>
          </a:p>
          <a:p>
            <a:pPr indent="0" lvl="0" marL="0" rtl="0" algn="l">
              <a:spcBef>
                <a:spcPts val="1600"/>
              </a:spcBef>
              <a:spcAft>
                <a:spcPts val="0"/>
              </a:spcAft>
              <a:buNone/>
            </a:pPr>
            <a:r>
              <a:rPr lang="en"/>
              <a:t>Morine - </a:t>
            </a:r>
            <a:r>
              <a:rPr lang="en" u="sng">
                <a:solidFill>
                  <a:schemeClr val="hlink"/>
                </a:solidFill>
                <a:hlinkClick r:id="rId3"/>
              </a:rPr>
              <a:t>morine.amutorine@one.un.org</a:t>
            </a:r>
            <a:r>
              <a:rPr lang="en"/>
              <a:t> /</a:t>
            </a:r>
            <a:endParaRPr/>
          </a:p>
          <a:p>
            <a:pPr indent="0" lvl="0" marL="0" rtl="0" algn="l">
              <a:spcBef>
                <a:spcPts val="1600"/>
              </a:spcBef>
              <a:spcAft>
                <a:spcPts val="0"/>
              </a:spcAft>
              <a:buNone/>
            </a:pPr>
            <a:r>
              <a:rPr lang="en"/>
              <a:t>Elaine - </a:t>
            </a:r>
            <a:r>
              <a:rPr lang="en" u="sng">
                <a:solidFill>
                  <a:schemeClr val="hlink"/>
                </a:solidFill>
                <a:hlinkClick r:id="rId4"/>
              </a:rPr>
              <a:t>onelaine@bu.edu</a:t>
            </a:r>
            <a:r>
              <a:rPr lang="en"/>
              <a:t> / @ensoesie</a:t>
            </a:r>
            <a:endParaRPr/>
          </a:p>
          <a:p>
            <a:pPr indent="0" lvl="0" marL="0" rtl="0" algn="l">
              <a:spcBef>
                <a:spcPts val="1600"/>
              </a:spcBef>
              <a:spcAft>
                <a:spcPts val="1600"/>
              </a:spcAft>
              <a:buNone/>
            </a:pPr>
            <a:r>
              <a:rPr lang="en"/>
              <a:t>Lehel - </a:t>
            </a:r>
            <a:r>
              <a:rPr lang="en" u="sng">
                <a:solidFill>
                  <a:schemeClr val="hlink"/>
                </a:solidFill>
                <a:hlinkClick r:id="rId5"/>
              </a:rPr>
              <a:t>lehel.csato@cs.ubbcluj.ro</a:t>
            </a:r>
            <a:r>
              <a:rPr lang="en"/>
              <a:t> /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Google Shape;413;p32"/>
          <p:cNvSpPr txBox="1"/>
          <p:nvPr>
            <p:ph type="title"/>
          </p:nvPr>
        </p:nvSpPr>
        <p:spPr>
          <a:xfrm>
            <a:off x="142600" y="3106300"/>
            <a:ext cx="3610800" cy="18633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b="0" lang="en" sz="2200"/>
              <a:t>Connected scatter </a:t>
            </a:r>
            <a:endParaRPr b="0" sz="2200"/>
          </a:p>
          <a:p>
            <a:pPr indent="-368300" lvl="0" marL="457200" rtl="0" algn="l">
              <a:spcBef>
                <a:spcPts val="0"/>
              </a:spcBef>
              <a:spcAft>
                <a:spcPts val="0"/>
              </a:spcAft>
              <a:buSzPts val="2200"/>
              <a:buChar char="-"/>
            </a:pPr>
            <a:r>
              <a:rPr b="0" lang="en" sz="2200"/>
              <a:t>Correlogram</a:t>
            </a:r>
            <a:endParaRPr b="0" sz="2200"/>
          </a:p>
          <a:p>
            <a:pPr indent="-368300" lvl="0" marL="457200" rtl="0" algn="l">
              <a:spcBef>
                <a:spcPts val="0"/>
              </a:spcBef>
              <a:spcAft>
                <a:spcPts val="0"/>
              </a:spcAft>
              <a:buSzPts val="2200"/>
              <a:buChar char="-"/>
            </a:pPr>
            <a:r>
              <a:rPr b="0" lang="en" sz="2200"/>
              <a:t>Heatmap</a:t>
            </a:r>
            <a:endParaRPr b="0" sz="2200"/>
          </a:p>
          <a:p>
            <a:pPr indent="0" lvl="0" marL="0" rtl="0" algn="l">
              <a:spcBef>
                <a:spcPts val="0"/>
              </a:spcBef>
              <a:spcAft>
                <a:spcPts val="0"/>
              </a:spcAft>
              <a:buNone/>
            </a:pPr>
            <a:r>
              <a:rPr lang="en"/>
              <a:t> </a:t>
            </a:r>
            <a:endParaRPr/>
          </a:p>
          <a:p>
            <a:pPr indent="0" lvl="0" marL="0" rtl="0" algn="l">
              <a:spcBef>
                <a:spcPts val="0"/>
              </a:spcBef>
              <a:spcAft>
                <a:spcPts val="0"/>
              </a:spcAft>
              <a:buNone/>
            </a:pPr>
            <a:r>
              <a:rPr lang="en"/>
              <a:t> </a:t>
            </a:r>
            <a:endParaRPr/>
          </a:p>
        </p:txBody>
      </p:sp>
      <p:pic>
        <p:nvPicPr>
          <p:cNvPr id="414" name="Google Shape;414;p32"/>
          <p:cNvPicPr preferRelativeResize="0"/>
          <p:nvPr/>
        </p:nvPicPr>
        <p:blipFill>
          <a:blip r:embed="rId3">
            <a:alphaModFix/>
          </a:blip>
          <a:stretch>
            <a:fillRect/>
          </a:stretch>
        </p:blipFill>
        <p:spPr>
          <a:xfrm>
            <a:off x="0" y="0"/>
            <a:ext cx="3973474" cy="2816701"/>
          </a:xfrm>
          <a:prstGeom prst="rect">
            <a:avLst/>
          </a:prstGeom>
          <a:noFill/>
          <a:ln>
            <a:noFill/>
          </a:ln>
        </p:spPr>
      </p:pic>
      <p:pic>
        <p:nvPicPr>
          <p:cNvPr id="415" name="Google Shape;415;p32"/>
          <p:cNvPicPr preferRelativeResize="0"/>
          <p:nvPr/>
        </p:nvPicPr>
        <p:blipFill>
          <a:blip r:embed="rId4">
            <a:alphaModFix/>
          </a:blip>
          <a:stretch>
            <a:fillRect/>
          </a:stretch>
        </p:blipFill>
        <p:spPr>
          <a:xfrm>
            <a:off x="3973475" y="89925"/>
            <a:ext cx="5219600" cy="5102114"/>
          </a:xfrm>
          <a:prstGeom prst="rect">
            <a:avLst/>
          </a:prstGeom>
          <a:noFill/>
          <a:ln>
            <a:noFill/>
          </a:ln>
        </p:spPr>
      </p:pic>
      <p:sp>
        <p:nvSpPr>
          <p:cNvPr id="416" name="Google Shape;416;p32"/>
          <p:cNvSpPr txBox="1"/>
          <p:nvPr>
            <p:ph type="title"/>
          </p:nvPr>
        </p:nvSpPr>
        <p:spPr>
          <a:xfrm>
            <a:off x="2054075" y="1448050"/>
            <a:ext cx="2614500" cy="78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Scatterplot </a:t>
            </a:r>
            <a:endParaRPr/>
          </a:p>
        </p:txBody>
      </p:sp>
      <p:sp>
        <p:nvSpPr>
          <p:cNvPr id="417" name="Google Shape;417;p32"/>
          <p:cNvSpPr txBox="1"/>
          <p:nvPr/>
        </p:nvSpPr>
        <p:spPr>
          <a:xfrm>
            <a:off x="235275" y="4807525"/>
            <a:ext cx="3313200" cy="2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595959"/>
                </a:solidFill>
              </a:rPr>
              <a:t>https://python-graph-gallery.com</a:t>
            </a: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33"/>
          <p:cNvSpPr txBox="1"/>
          <p:nvPr>
            <p:ph type="title"/>
          </p:nvPr>
        </p:nvSpPr>
        <p:spPr>
          <a:xfrm>
            <a:off x="1303800" y="598575"/>
            <a:ext cx="44991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Maps</a:t>
            </a:r>
            <a:endParaRPr/>
          </a:p>
        </p:txBody>
      </p:sp>
      <p:sp>
        <p:nvSpPr>
          <p:cNvPr id="423" name="Google Shape;423;p33"/>
          <p:cNvSpPr txBox="1"/>
          <p:nvPr/>
        </p:nvSpPr>
        <p:spPr>
          <a:xfrm>
            <a:off x="6515900" y="114525"/>
            <a:ext cx="2583600" cy="731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Maven Pro"/>
                <a:ea typeface="Maven Pro"/>
                <a:cs typeface="Maven Pro"/>
                <a:sym typeface="Maven Pro"/>
              </a:rPr>
              <a:t>When to use?</a:t>
            </a:r>
            <a:endParaRPr b="1" sz="2400">
              <a:latin typeface="Maven Pro"/>
              <a:ea typeface="Maven Pro"/>
              <a:cs typeface="Maven Pro"/>
              <a:sym typeface="Maven Pro"/>
            </a:endParaRPr>
          </a:p>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Useful for spatial visualizations  </a:t>
            </a:r>
            <a:endParaRPr sz="1300">
              <a:solidFill>
                <a:schemeClr val="dk2"/>
              </a:solidFill>
              <a:latin typeface="Nunito"/>
              <a:ea typeface="Nunito"/>
              <a:cs typeface="Nunito"/>
              <a:sym typeface="Nunito"/>
            </a:endParaRPr>
          </a:p>
          <a:p>
            <a:pPr indent="0" lvl="0" marL="0" rtl="0" algn="l">
              <a:spcBef>
                <a:spcPts val="1600"/>
              </a:spcBef>
              <a:spcAft>
                <a:spcPts val="0"/>
              </a:spcAft>
              <a:buNone/>
            </a:pPr>
            <a:r>
              <a:t/>
            </a:r>
            <a:endParaRPr b="1" sz="2400">
              <a:latin typeface="Maven Pro"/>
              <a:ea typeface="Maven Pro"/>
              <a:cs typeface="Maven Pro"/>
              <a:sym typeface="Maven Pro"/>
            </a:endParaRPr>
          </a:p>
        </p:txBody>
      </p:sp>
      <p:pic>
        <p:nvPicPr>
          <p:cNvPr id="424" name="Google Shape;424;p33"/>
          <p:cNvPicPr preferRelativeResize="0"/>
          <p:nvPr/>
        </p:nvPicPr>
        <p:blipFill>
          <a:blip r:embed="rId3">
            <a:alphaModFix/>
          </a:blip>
          <a:stretch>
            <a:fillRect/>
          </a:stretch>
        </p:blipFill>
        <p:spPr>
          <a:xfrm>
            <a:off x="1888106" y="1304149"/>
            <a:ext cx="5367788" cy="37574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pic>
        <p:nvPicPr>
          <p:cNvPr id="429" name="Google Shape;429;p34"/>
          <p:cNvPicPr preferRelativeResize="0"/>
          <p:nvPr/>
        </p:nvPicPr>
        <p:blipFill>
          <a:blip r:embed="rId3">
            <a:alphaModFix/>
          </a:blip>
          <a:stretch>
            <a:fillRect/>
          </a:stretch>
        </p:blipFill>
        <p:spPr>
          <a:xfrm>
            <a:off x="152400" y="361950"/>
            <a:ext cx="8839200" cy="4419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3" name="Shape 433"/>
        <p:cNvGrpSpPr/>
        <p:nvPr/>
      </p:nvGrpSpPr>
      <p:grpSpPr>
        <a:xfrm>
          <a:off x="0" y="0"/>
          <a:ext cx="0" cy="0"/>
          <a:chOff x="0" y="0"/>
          <a:chExt cx="0" cy="0"/>
        </a:xfrm>
      </p:grpSpPr>
      <p:pic>
        <p:nvPicPr>
          <p:cNvPr id="434" name="Google Shape;434;p35"/>
          <p:cNvPicPr preferRelativeResize="0"/>
          <p:nvPr/>
        </p:nvPicPr>
        <p:blipFill>
          <a:blip r:embed="rId3">
            <a:alphaModFix/>
          </a:blip>
          <a:stretch>
            <a:fillRect/>
          </a:stretch>
        </p:blipFill>
        <p:spPr>
          <a:xfrm>
            <a:off x="152400" y="809084"/>
            <a:ext cx="8839199" cy="3525333"/>
          </a:xfrm>
          <a:prstGeom prst="rect">
            <a:avLst/>
          </a:prstGeom>
          <a:noFill/>
          <a:ln>
            <a:noFill/>
          </a:ln>
        </p:spPr>
      </p:pic>
      <p:sp>
        <p:nvSpPr>
          <p:cNvPr id="435" name="Google Shape;435;p35"/>
          <p:cNvSpPr txBox="1"/>
          <p:nvPr/>
        </p:nvSpPr>
        <p:spPr>
          <a:xfrm>
            <a:off x="267375" y="4334425"/>
            <a:ext cx="3208200" cy="6876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Maps with bubbles</a:t>
            </a:r>
            <a:endParaRPr sz="2200"/>
          </a:p>
          <a:p>
            <a:pPr indent="-368300" lvl="0" marL="457200" rtl="0" algn="l">
              <a:spcBef>
                <a:spcPts val="0"/>
              </a:spcBef>
              <a:spcAft>
                <a:spcPts val="0"/>
              </a:spcAft>
              <a:buSzPts val="2200"/>
              <a:buChar char="-"/>
            </a:pPr>
            <a:r>
              <a:rPr lang="en" sz="2200"/>
              <a:t>Maps with pins</a:t>
            </a:r>
            <a:endParaRPr sz="2200"/>
          </a:p>
        </p:txBody>
      </p:sp>
      <p:sp>
        <p:nvSpPr>
          <p:cNvPr id="436" name="Google Shape;436;p35"/>
          <p:cNvSpPr txBox="1"/>
          <p:nvPr/>
        </p:nvSpPr>
        <p:spPr>
          <a:xfrm>
            <a:off x="7158000" y="4761575"/>
            <a:ext cx="1986000" cy="3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healthmap.org</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0" name="Shape 440"/>
        <p:cNvGrpSpPr/>
        <p:nvPr/>
      </p:nvGrpSpPr>
      <p:grpSpPr>
        <a:xfrm>
          <a:off x="0" y="0"/>
          <a:ext cx="0" cy="0"/>
          <a:chOff x="0" y="0"/>
          <a:chExt cx="0" cy="0"/>
        </a:xfrm>
      </p:grpSpPr>
      <p:sp>
        <p:nvSpPr>
          <p:cNvPr id="441" name="Google Shape;441;p3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Bar plots</a:t>
            </a:r>
            <a:endParaRPr/>
          </a:p>
        </p:txBody>
      </p:sp>
      <p:sp>
        <p:nvSpPr>
          <p:cNvPr id="442" name="Google Shape;442;p36"/>
          <p:cNvSpPr txBox="1"/>
          <p:nvPr/>
        </p:nvSpPr>
        <p:spPr>
          <a:xfrm>
            <a:off x="235275" y="4807525"/>
            <a:ext cx="6889200" cy="2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595959"/>
                </a:solidFill>
              </a:rPr>
              <a:t>How Africa Tweets. https://portland-communications.com/publications/how-africa-tweets-2018/</a:t>
            </a:r>
            <a:endParaRPr sz="1200"/>
          </a:p>
        </p:txBody>
      </p:sp>
      <p:sp>
        <p:nvSpPr>
          <p:cNvPr id="443" name="Google Shape;443;p36"/>
          <p:cNvSpPr txBox="1"/>
          <p:nvPr/>
        </p:nvSpPr>
        <p:spPr>
          <a:xfrm>
            <a:off x="6515900" y="114525"/>
            <a:ext cx="2583600" cy="731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Maven Pro"/>
                <a:ea typeface="Maven Pro"/>
                <a:cs typeface="Maven Pro"/>
                <a:sym typeface="Maven Pro"/>
              </a:rPr>
              <a:t>When to use?</a:t>
            </a:r>
            <a:endParaRPr b="1" sz="2400">
              <a:latin typeface="Maven Pro"/>
              <a:ea typeface="Maven Pro"/>
              <a:cs typeface="Maven Pro"/>
              <a:sym typeface="Maven Pro"/>
            </a:endParaRPr>
          </a:p>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Useful for rankings  </a:t>
            </a:r>
            <a:endParaRPr sz="1300">
              <a:solidFill>
                <a:schemeClr val="dk2"/>
              </a:solidFill>
              <a:latin typeface="Nunito"/>
              <a:ea typeface="Nunito"/>
              <a:cs typeface="Nunito"/>
              <a:sym typeface="Nunito"/>
            </a:endParaRPr>
          </a:p>
          <a:p>
            <a:pPr indent="0" lvl="0" marL="0" rtl="0" algn="l">
              <a:spcBef>
                <a:spcPts val="1600"/>
              </a:spcBef>
              <a:spcAft>
                <a:spcPts val="0"/>
              </a:spcAft>
              <a:buNone/>
            </a:pPr>
            <a:r>
              <a:t/>
            </a:r>
            <a:endParaRPr b="1" sz="2400">
              <a:latin typeface="Maven Pro"/>
              <a:ea typeface="Maven Pro"/>
              <a:cs typeface="Maven Pro"/>
              <a:sym typeface="Maven Pro"/>
            </a:endParaRPr>
          </a:p>
        </p:txBody>
      </p:sp>
      <p:pic>
        <p:nvPicPr>
          <p:cNvPr id="444" name="Google Shape;444;p36"/>
          <p:cNvPicPr preferRelativeResize="0"/>
          <p:nvPr/>
        </p:nvPicPr>
        <p:blipFill>
          <a:blip r:embed="rId3">
            <a:alphaModFix/>
          </a:blip>
          <a:stretch>
            <a:fillRect/>
          </a:stretch>
        </p:blipFill>
        <p:spPr>
          <a:xfrm>
            <a:off x="1651444" y="1100525"/>
            <a:ext cx="5841112" cy="37069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8" name="Shape 448"/>
        <p:cNvGrpSpPr/>
        <p:nvPr/>
      </p:nvGrpSpPr>
      <p:grpSpPr>
        <a:xfrm>
          <a:off x="0" y="0"/>
          <a:ext cx="0" cy="0"/>
          <a:chOff x="0" y="0"/>
          <a:chExt cx="0" cy="0"/>
        </a:xfrm>
      </p:grpSpPr>
      <p:sp>
        <p:nvSpPr>
          <p:cNvPr id="449" name="Google Shape;449;p37"/>
          <p:cNvSpPr txBox="1"/>
          <p:nvPr>
            <p:ph idx="4294967295" type="title"/>
          </p:nvPr>
        </p:nvSpPr>
        <p:spPr>
          <a:xfrm>
            <a:off x="540375" y="3772725"/>
            <a:ext cx="2997900" cy="15093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b="0" lang="en" sz="2200"/>
              <a:t>Box plot</a:t>
            </a:r>
            <a:endParaRPr b="0" sz="2200"/>
          </a:p>
          <a:p>
            <a:pPr indent="-368300" lvl="0" marL="457200" rtl="0" algn="l">
              <a:spcBef>
                <a:spcPts val="0"/>
              </a:spcBef>
              <a:spcAft>
                <a:spcPts val="0"/>
              </a:spcAft>
              <a:buSzPts val="2200"/>
              <a:buChar char="-"/>
            </a:pPr>
            <a:r>
              <a:rPr b="0" lang="en" sz="2200"/>
              <a:t>Lollipop plot</a:t>
            </a:r>
            <a:endParaRPr b="0" sz="2200"/>
          </a:p>
          <a:p>
            <a:pPr indent="-368300" lvl="0" marL="457200" rtl="0" algn="l">
              <a:spcBef>
                <a:spcPts val="0"/>
              </a:spcBef>
              <a:spcAft>
                <a:spcPts val="0"/>
              </a:spcAft>
              <a:buSzPts val="2200"/>
              <a:buChar char="-"/>
            </a:pPr>
            <a:r>
              <a:rPr b="0" lang="en" sz="2200"/>
              <a:t>Word cloud</a:t>
            </a:r>
            <a:endParaRPr/>
          </a:p>
        </p:txBody>
      </p:sp>
      <p:pic>
        <p:nvPicPr>
          <p:cNvPr id="450" name="Google Shape;450;p37"/>
          <p:cNvPicPr preferRelativeResize="0"/>
          <p:nvPr/>
        </p:nvPicPr>
        <p:blipFill rotWithShape="1">
          <a:blip r:embed="rId3">
            <a:alphaModFix/>
          </a:blip>
          <a:srcRect b="1209" l="0" r="0" t="1209"/>
          <a:stretch/>
        </p:blipFill>
        <p:spPr>
          <a:xfrm>
            <a:off x="5150474" y="111905"/>
            <a:ext cx="3610800" cy="2559608"/>
          </a:xfrm>
          <a:prstGeom prst="rect">
            <a:avLst/>
          </a:prstGeom>
          <a:noFill/>
          <a:ln>
            <a:noFill/>
          </a:ln>
        </p:spPr>
      </p:pic>
      <p:sp>
        <p:nvSpPr>
          <p:cNvPr id="451" name="Google Shape;451;p37"/>
          <p:cNvSpPr txBox="1"/>
          <p:nvPr/>
        </p:nvSpPr>
        <p:spPr>
          <a:xfrm>
            <a:off x="2494625" y="4853550"/>
            <a:ext cx="3313200" cy="27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595959"/>
                </a:solidFill>
              </a:rPr>
              <a:t>https://python-graph-gallery.com</a:t>
            </a:r>
            <a:endParaRPr sz="1200"/>
          </a:p>
        </p:txBody>
      </p:sp>
      <p:pic>
        <p:nvPicPr>
          <p:cNvPr id="452" name="Google Shape;452;p37"/>
          <p:cNvPicPr preferRelativeResize="0"/>
          <p:nvPr/>
        </p:nvPicPr>
        <p:blipFill>
          <a:blip r:embed="rId4">
            <a:alphaModFix/>
          </a:blip>
          <a:stretch>
            <a:fillRect/>
          </a:stretch>
        </p:blipFill>
        <p:spPr>
          <a:xfrm>
            <a:off x="5261350" y="2768438"/>
            <a:ext cx="3389056" cy="2436051"/>
          </a:xfrm>
          <a:prstGeom prst="rect">
            <a:avLst/>
          </a:prstGeom>
          <a:noFill/>
          <a:ln>
            <a:noFill/>
          </a:ln>
        </p:spPr>
      </p:pic>
      <p:pic>
        <p:nvPicPr>
          <p:cNvPr id="453" name="Google Shape;453;p37"/>
          <p:cNvPicPr preferRelativeResize="0"/>
          <p:nvPr/>
        </p:nvPicPr>
        <p:blipFill>
          <a:blip r:embed="rId5">
            <a:alphaModFix/>
          </a:blip>
          <a:stretch>
            <a:fillRect/>
          </a:stretch>
        </p:blipFill>
        <p:spPr>
          <a:xfrm>
            <a:off x="490250" y="14837"/>
            <a:ext cx="3921075" cy="394804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7" name="Shape 457"/>
        <p:cNvGrpSpPr/>
        <p:nvPr/>
      </p:nvGrpSpPr>
      <p:grpSpPr>
        <a:xfrm>
          <a:off x="0" y="0"/>
          <a:ext cx="0" cy="0"/>
          <a:chOff x="0" y="0"/>
          <a:chExt cx="0" cy="0"/>
        </a:xfrm>
      </p:grpSpPr>
      <p:sp>
        <p:nvSpPr>
          <p:cNvPr id="458" name="Google Shape;458;p3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Area/density plots</a:t>
            </a:r>
            <a:endParaRPr/>
          </a:p>
        </p:txBody>
      </p:sp>
      <p:sp>
        <p:nvSpPr>
          <p:cNvPr id="459" name="Google Shape;459;p38"/>
          <p:cNvSpPr txBox="1"/>
          <p:nvPr/>
        </p:nvSpPr>
        <p:spPr>
          <a:xfrm>
            <a:off x="6515900" y="114525"/>
            <a:ext cx="2583600" cy="731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Maven Pro"/>
                <a:ea typeface="Maven Pro"/>
                <a:cs typeface="Maven Pro"/>
                <a:sym typeface="Maven Pro"/>
              </a:rPr>
              <a:t>When to use?</a:t>
            </a:r>
            <a:endParaRPr b="1" sz="2400">
              <a:latin typeface="Maven Pro"/>
              <a:ea typeface="Maven Pro"/>
              <a:cs typeface="Maven Pro"/>
              <a:sym typeface="Maven Pro"/>
            </a:endParaRPr>
          </a:p>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Useful for showing evolution  </a:t>
            </a:r>
            <a:endParaRPr sz="1300">
              <a:solidFill>
                <a:schemeClr val="dk2"/>
              </a:solidFill>
              <a:latin typeface="Nunito"/>
              <a:ea typeface="Nunito"/>
              <a:cs typeface="Nunito"/>
              <a:sym typeface="Nunito"/>
            </a:endParaRPr>
          </a:p>
          <a:p>
            <a:pPr indent="0" lvl="0" marL="0" rtl="0" algn="l">
              <a:spcBef>
                <a:spcPts val="1600"/>
              </a:spcBef>
              <a:spcAft>
                <a:spcPts val="0"/>
              </a:spcAft>
              <a:buNone/>
            </a:pPr>
            <a:r>
              <a:t/>
            </a:r>
            <a:endParaRPr b="1" sz="2400">
              <a:latin typeface="Maven Pro"/>
              <a:ea typeface="Maven Pro"/>
              <a:cs typeface="Maven Pro"/>
              <a:sym typeface="Maven Pro"/>
            </a:endParaRPr>
          </a:p>
        </p:txBody>
      </p:sp>
      <p:pic>
        <p:nvPicPr>
          <p:cNvPr id="460" name="Google Shape;460;p38"/>
          <p:cNvPicPr preferRelativeResize="0"/>
          <p:nvPr/>
        </p:nvPicPr>
        <p:blipFill>
          <a:blip r:embed="rId3">
            <a:alphaModFix/>
          </a:blip>
          <a:stretch>
            <a:fillRect/>
          </a:stretch>
        </p:blipFill>
        <p:spPr>
          <a:xfrm>
            <a:off x="1234724" y="1261101"/>
            <a:ext cx="6248826" cy="3882400"/>
          </a:xfrm>
          <a:prstGeom prst="rect">
            <a:avLst/>
          </a:prstGeom>
          <a:noFill/>
          <a:ln>
            <a:noFill/>
          </a:ln>
        </p:spPr>
      </p:pic>
      <p:sp>
        <p:nvSpPr>
          <p:cNvPr id="461" name="Google Shape;461;p38"/>
          <p:cNvSpPr txBox="1"/>
          <p:nvPr/>
        </p:nvSpPr>
        <p:spPr>
          <a:xfrm>
            <a:off x="5814800" y="4786800"/>
            <a:ext cx="3284700" cy="35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Jain et al. The Digital Phenotype. Nat Biotech</a:t>
            </a:r>
            <a:endParaRPr sz="12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5" name="Shape 465"/>
        <p:cNvGrpSpPr/>
        <p:nvPr/>
      </p:nvGrpSpPr>
      <p:grpSpPr>
        <a:xfrm>
          <a:off x="0" y="0"/>
          <a:ext cx="0" cy="0"/>
          <a:chOff x="0" y="0"/>
          <a:chExt cx="0" cy="0"/>
        </a:xfrm>
      </p:grpSpPr>
      <p:sp>
        <p:nvSpPr>
          <p:cNvPr id="466" name="Google Shape;466;p39"/>
          <p:cNvSpPr txBox="1"/>
          <p:nvPr>
            <p:ph idx="4294967295" type="title"/>
          </p:nvPr>
        </p:nvSpPr>
        <p:spPr>
          <a:xfrm>
            <a:off x="698800" y="3540300"/>
            <a:ext cx="3610800" cy="13995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b="0" lang="en" sz="2200"/>
              <a:t>Line plot</a:t>
            </a:r>
            <a:endParaRPr b="0" sz="2200"/>
          </a:p>
          <a:p>
            <a:pPr indent="-368300" lvl="0" marL="457200" rtl="0" algn="l">
              <a:spcBef>
                <a:spcPts val="0"/>
              </a:spcBef>
              <a:spcAft>
                <a:spcPts val="0"/>
              </a:spcAft>
              <a:buSzPts val="2200"/>
              <a:buChar char="-"/>
            </a:pPr>
            <a:r>
              <a:rPr b="0" lang="en" sz="2200"/>
              <a:t>(Stacked) area plot</a:t>
            </a:r>
            <a:endParaRPr b="0" sz="2200"/>
          </a:p>
          <a:p>
            <a:pPr indent="-368300" lvl="0" marL="457200" rtl="0" algn="l">
              <a:spcBef>
                <a:spcPts val="0"/>
              </a:spcBef>
              <a:spcAft>
                <a:spcPts val="0"/>
              </a:spcAft>
              <a:buSzPts val="2200"/>
              <a:buChar char="-"/>
            </a:pPr>
            <a:r>
              <a:rPr b="0" lang="en" sz="2200"/>
              <a:t>Stream chart</a:t>
            </a:r>
            <a:endParaRPr b="0" sz="2200"/>
          </a:p>
        </p:txBody>
      </p:sp>
      <p:pic>
        <p:nvPicPr>
          <p:cNvPr id="467" name="Google Shape;467;p39"/>
          <p:cNvPicPr preferRelativeResize="0"/>
          <p:nvPr/>
        </p:nvPicPr>
        <p:blipFill>
          <a:blip r:embed="rId3">
            <a:alphaModFix/>
          </a:blip>
          <a:stretch>
            <a:fillRect/>
          </a:stretch>
        </p:blipFill>
        <p:spPr>
          <a:xfrm>
            <a:off x="4864850" y="63675"/>
            <a:ext cx="3947601" cy="2685600"/>
          </a:xfrm>
          <a:prstGeom prst="rect">
            <a:avLst/>
          </a:prstGeom>
          <a:noFill/>
          <a:ln>
            <a:noFill/>
          </a:ln>
        </p:spPr>
      </p:pic>
      <p:pic>
        <p:nvPicPr>
          <p:cNvPr id="468" name="Google Shape;468;p39"/>
          <p:cNvPicPr preferRelativeResize="0"/>
          <p:nvPr/>
        </p:nvPicPr>
        <p:blipFill>
          <a:blip r:embed="rId4">
            <a:alphaModFix/>
          </a:blip>
          <a:stretch>
            <a:fillRect/>
          </a:stretch>
        </p:blipFill>
        <p:spPr>
          <a:xfrm>
            <a:off x="80625" y="175600"/>
            <a:ext cx="4731176" cy="2982475"/>
          </a:xfrm>
          <a:prstGeom prst="rect">
            <a:avLst/>
          </a:prstGeom>
          <a:noFill/>
          <a:ln>
            <a:noFill/>
          </a:ln>
        </p:spPr>
      </p:pic>
      <p:pic>
        <p:nvPicPr>
          <p:cNvPr id="469" name="Google Shape;469;p39"/>
          <p:cNvPicPr preferRelativeResize="0"/>
          <p:nvPr/>
        </p:nvPicPr>
        <p:blipFill>
          <a:blip r:embed="rId5">
            <a:alphaModFix/>
          </a:blip>
          <a:stretch>
            <a:fillRect/>
          </a:stretch>
        </p:blipFill>
        <p:spPr>
          <a:xfrm>
            <a:off x="5007413" y="2628550"/>
            <a:ext cx="3662474" cy="24025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3" name="Shape 473"/>
        <p:cNvGrpSpPr/>
        <p:nvPr/>
      </p:nvGrpSpPr>
      <p:grpSpPr>
        <a:xfrm>
          <a:off x="0" y="0"/>
          <a:ext cx="0" cy="0"/>
          <a:chOff x="0" y="0"/>
          <a:chExt cx="0" cy="0"/>
        </a:xfrm>
      </p:grpSpPr>
      <p:sp>
        <p:nvSpPr>
          <p:cNvPr id="474" name="Google Shape;474;p4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Networks</a:t>
            </a:r>
            <a:endParaRPr/>
          </a:p>
        </p:txBody>
      </p:sp>
      <p:pic>
        <p:nvPicPr>
          <p:cNvPr id="475" name="Google Shape;475;p40"/>
          <p:cNvPicPr preferRelativeResize="0"/>
          <p:nvPr/>
        </p:nvPicPr>
        <p:blipFill>
          <a:blip r:embed="rId3">
            <a:alphaModFix/>
          </a:blip>
          <a:stretch>
            <a:fillRect/>
          </a:stretch>
        </p:blipFill>
        <p:spPr>
          <a:xfrm>
            <a:off x="1524425" y="1204800"/>
            <a:ext cx="6095151" cy="3809475"/>
          </a:xfrm>
          <a:prstGeom prst="rect">
            <a:avLst/>
          </a:prstGeom>
          <a:noFill/>
          <a:ln>
            <a:noFill/>
          </a:ln>
        </p:spPr>
      </p:pic>
      <p:sp>
        <p:nvSpPr>
          <p:cNvPr id="476" name="Google Shape;476;p40"/>
          <p:cNvSpPr txBox="1"/>
          <p:nvPr/>
        </p:nvSpPr>
        <p:spPr>
          <a:xfrm>
            <a:off x="6515900" y="114525"/>
            <a:ext cx="2583600" cy="731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Maven Pro"/>
                <a:ea typeface="Maven Pro"/>
                <a:cs typeface="Maven Pro"/>
                <a:sym typeface="Maven Pro"/>
              </a:rPr>
              <a:t>When to use?</a:t>
            </a:r>
            <a:endParaRPr b="1" sz="2400">
              <a:latin typeface="Maven Pro"/>
              <a:ea typeface="Maven Pro"/>
              <a:cs typeface="Maven Pro"/>
              <a:sym typeface="Maven Pro"/>
            </a:endParaRPr>
          </a:p>
          <a:p>
            <a:pPr indent="0" lvl="0" marL="0" rtl="0" algn="l">
              <a:lnSpc>
                <a:spcPct val="115000"/>
              </a:lnSpc>
              <a:spcBef>
                <a:spcPts val="0"/>
              </a:spcBef>
              <a:spcAft>
                <a:spcPts val="0"/>
              </a:spcAft>
              <a:buNone/>
            </a:pPr>
            <a:r>
              <a:rPr lang="en" sz="1300">
                <a:solidFill>
                  <a:schemeClr val="dk2"/>
                </a:solidFill>
                <a:latin typeface="Nunito"/>
                <a:ea typeface="Nunito"/>
                <a:cs typeface="Nunito"/>
                <a:sym typeface="Nunito"/>
              </a:rPr>
              <a:t>Useful for information flow  </a:t>
            </a:r>
            <a:endParaRPr sz="1300">
              <a:solidFill>
                <a:schemeClr val="dk2"/>
              </a:solidFill>
              <a:latin typeface="Nunito"/>
              <a:ea typeface="Nunito"/>
              <a:cs typeface="Nunito"/>
              <a:sym typeface="Nunito"/>
            </a:endParaRPr>
          </a:p>
          <a:p>
            <a:pPr indent="0" lvl="0" marL="0" rtl="0" algn="l">
              <a:spcBef>
                <a:spcPts val="1600"/>
              </a:spcBef>
              <a:spcAft>
                <a:spcPts val="0"/>
              </a:spcAft>
              <a:buNone/>
            </a:pPr>
            <a:r>
              <a:t/>
            </a:r>
            <a:endParaRPr b="1" sz="2400">
              <a:latin typeface="Maven Pro"/>
              <a:ea typeface="Maven Pro"/>
              <a:cs typeface="Maven Pro"/>
              <a:sym typeface="Maven Pr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0" name="Shape 480"/>
        <p:cNvGrpSpPr/>
        <p:nvPr/>
      </p:nvGrpSpPr>
      <p:grpSpPr>
        <a:xfrm>
          <a:off x="0" y="0"/>
          <a:ext cx="0" cy="0"/>
          <a:chOff x="0" y="0"/>
          <a:chExt cx="0" cy="0"/>
        </a:xfrm>
      </p:grpSpPr>
      <p:pic>
        <p:nvPicPr>
          <p:cNvPr id="481" name="Google Shape;481;p41"/>
          <p:cNvPicPr preferRelativeResize="0"/>
          <p:nvPr/>
        </p:nvPicPr>
        <p:blipFill>
          <a:blip r:embed="rId3">
            <a:alphaModFix/>
          </a:blip>
          <a:stretch>
            <a:fillRect/>
          </a:stretch>
        </p:blipFill>
        <p:spPr>
          <a:xfrm>
            <a:off x="152399" y="407780"/>
            <a:ext cx="8839201" cy="4327941"/>
          </a:xfrm>
          <a:prstGeom prst="rect">
            <a:avLst/>
          </a:prstGeom>
          <a:noFill/>
          <a:ln>
            <a:noFill/>
          </a:ln>
        </p:spPr>
      </p:pic>
      <p:sp>
        <p:nvSpPr>
          <p:cNvPr id="482" name="Google Shape;482;p41"/>
          <p:cNvSpPr txBox="1"/>
          <p:nvPr/>
        </p:nvSpPr>
        <p:spPr>
          <a:xfrm>
            <a:off x="6037500" y="4795175"/>
            <a:ext cx="3042000" cy="34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https://vizhub.healthdata.org</a:t>
            </a:r>
            <a:endParaRPr/>
          </a:p>
        </p:txBody>
      </p:sp>
      <p:sp>
        <p:nvSpPr>
          <p:cNvPr id="483" name="Google Shape;483;p41"/>
          <p:cNvSpPr txBox="1"/>
          <p:nvPr/>
        </p:nvSpPr>
        <p:spPr>
          <a:xfrm>
            <a:off x="162550" y="4771950"/>
            <a:ext cx="2972400" cy="348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Sankey diagram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pic>
        <p:nvPicPr>
          <p:cNvPr id="290" name="Google Shape;290;p15"/>
          <p:cNvPicPr preferRelativeResize="0"/>
          <p:nvPr/>
        </p:nvPicPr>
        <p:blipFill>
          <a:blip r:embed="rId3">
            <a:alphaModFix/>
          </a:blip>
          <a:stretch>
            <a:fillRect/>
          </a:stretch>
        </p:blipFill>
        <p:spPr>
          <a:xfrm>
            <a:off x="1776096" y="88525"/>
            <a:ext cx="7332757" cy="4838700"/>
          </a:xfrm>
          <a:prstGeom prst="rect">
            <a:avLst/>
          </a:prstGeom>
          <a:noFill/>
          <a:ln>
            <a:noFill/>
          </a:ln>
        </p:spPr>
      </p:pic>
      <p:sp>
        <p:nvSpPr>
          <p:cNvPr id="291" name="Google Shape;291;p15"/>
          <p:cNvSpPr txBox="1"/>
          <p:nvPr>
            <p:ph idx="4294967295" type="title"/>
          </p:nvPr>
        </p:nvSpPr>
        <p:spPr>
          <a:xfrm>
            <a:off x="58100" y="231200"/>
            <a:ext cx="26094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visualize data?</a:t>
            </a:r>
            <a:endParaRPr/>
          </a:p>
        </p:txBody>
      </p:sp>
      <p:sp>
        <p:nvSpPr>
          <p:cNvPr id="292" name="Google Shape;292;p15"/>
          <p:cNvSpPr txBox="1"/>
          <p:nvPr>
            <p:ph idx="4294967295" type="body"/>
          </p:nvPr>
        </p:nvSpPr>
        <p:spPr>
          <a:xfrm>
            <a:off x="58100" y="1518875"/>
            <a:ext cx="18744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a:p>
            <a:pPr indent="0" lvl="0" marL="0" rtl="0" algn="l">
              <a:spcBef>
                <a:spcPts val="1600"/>
              </a:spcBef>
              <a:spcAft>
                <a:spcPts val="0"/>
              </a:spcAft>
              <a:buNone/>
            </a:pPr>
            <a:r>
              <a:rPr lang="en"/>
              <a:t>It is easier to remember pictures than text</a:t>
            </a:r>
            <a:endParaRPr/>
          </a:p>
          <a:p>
            <a:pPr indent="0" lvl="0" marL="0" rtl="0" algn="l">
              <a:spcBef>
                <a:spcPts val="1600"/>
              </a:spcBef>
              <a:spcAft>
                <a:spcPts val="0"/>
              </a:spcAft>
              <a:buNone/>
            </a:pPr>
            <a:r>
              <a:rPr lang="en"/>
              <a:t>Useful for understanding data</a:t>
            </a:r>
            <a:endParaRPr/>
          </a:p>
          <a:p>
            <a:pPr indent="0" lvl="0" marL="0" rtl="0" algn="l">
              <a:spcBef>
                <a:spcPts val="1600"/>
              </a:spcBef>
              <a:spcAft>
                <a:spcPts val="0"/>
              </a:spcAft>
              <a:buNone/>
            </a:pPr>
            <a:r>
              <a:rPr lang="en"/>
              <a:t>Can summarize large amounts of complex data</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7" name="Shape 487"/>
        <p:cNvGrpSpPr/>
        <p:nvPr/>
      </p:nvGrpSpPr>
      <p:grpSpPr>
        <a:xfrm>
          <a:off x="0" y="0"/>
          <a:ext cx="0" cy="0"/>
          <a:chOff x="0" y="0"/>
          <a:chExt cx="0" cy="0"/>
        </a:xfrm>
      </p:grpSpPr>
      <p:sp>
        <p:nvSpPr>
          <p:cNvPr id="488" name="Google Shape;488;p42"/>
          <p:cNvSpPr txBox="1"/>
          <p:nvPr/>
        </p:nvSpPr>
        <p:spPr>
          <a:xfrm>
            <a:off x="109200" y="1486100"/>
            <a:ext cx="2217600" cy="256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Code available from: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https://guyabel.com/post/animated-directional-chord-diagrams/</a:t>
            </a:r>
            <a:endParaRPr/>
          </a:p>
        </p:txBody>
      </p:sp>
      <p:sp>
        <p:nvSpPr>
          <p:cNvPr id="489" name="Google Shape;489;p42"/>
          <p:cNvSpPr txBox="1"/>
          <p:nvPr/>
        </p:nvSpPr>
        <p:spPr>
          <a:xfrm>
            <a:off x="0" y="3181300"/>
            <a:ext cx="2217600" cy="53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t>Chord diagram</a:t>
            </a:r>
            <a:endParaRPr sz="2000"/>
          </a:p>
        </p:txBody>
      </p:sp>
      <p:pic>
        <p:nvPicPr>
          <p:cNvPr id="490" name="Google Shape;490;p42"/>
          <p:cNvPicPr preferRelativeResize="0"/>
          <p:nvPr/>
        </p:nvPicPr>
        <p:blipFill>
          <a:blip r:embed="rId3">
            <a:alphaModFix/>
          </a:blip>
          <a:stretch>
            <a:fillRect/>
          </a:stretch>
        </p:blipFill>
        <p:spPr>
          <a:xfrm>
            <a:off x="2326812" y="198850"/>
            <a:ext cx="4490375" cy="44903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494" name="Shape 494"/>
        <p:cNvGrpSpPr/>
        <p:nvPr/>
      </p:nvGrpSpPr>
      <p:grpSpPr>
        <a:xfrm>
          <a:off x="0" y="0"/>
          <a:ext cx="0" cy="0"/>
          <a:chOff x="0" y="0"/>
          <a:chExt cx="0" cy="0"/>
        </a:xfrm>
      </p:grpSpPr>
      <p:sp>
        <p:nvSpPr>
          <p:cNvPr id="495" name="Google Shape;495;p43"/>
          <p:cNvSpPr txBox="1"/>
          <p:nvPr>
            <p:ph type="title"/>
          </p:nvPr>
        </p:nvSpPr>
        <p:spPr>
          <a:xfrm>
            <a:off x="824000" y="1613825"/>
            <a:ext cx="6520500" cy="187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Bad visualizations</a:t>
            </a:r>
            <a:endParaRPr/>
          </a:p>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9" name="Shape 499"/>
        <p:cNvGrpSpPr/>
        <p:nvPr/>
      </p:nvGrpSpPr>
      <p:grpSpPr>
        <a:xfrm>
          <a:off x="0" y="0"/>
          <a:ext cx="0" cy="0"/>
          <a:chOff x="0" y="0"/>
          <a:chExt cx="0" cy="0"/>
        </a:xfrm>
      </p:grpSpPr>
      <p:pic>
        <p:nvPicPr>
          <p:cNvPr id="500" name="Google Shape;500;p44"/>
          <p:cNvPicPr preferRelativeResize="0"/>
          <p:nvPr/>
        </p:nvPicPr>
        <p:blipFill rotWithShape="1">
          <a:blip r:embed="rId3">
            <a:alphaModFix/>
          </a:blip>
          <a:srcRect b="2208" l="0" r="0" t="2198"/>
          <a:stretch/>
        </p:blipFill>
        <p:spPr>
          <a:xfrm>
            <a:off x="4340876" y="39325"/>
            <a:ext cx="3851125" cy="5064825"/>
          </a:xfrm>
          <a:prstGeom prst="rect">
            <a:avLst/>
          </a:prstGeom>
          <a:noFill/>
          <a:ln>
            <a:noFill/>
          </a:ln>
        </p:spPr>
      </p:pic>
      <p:sp>
        <p:nvSpPr>
          <p:cNvPr id="501" name="Google Shape;501;p44"/>
          <p:cNvSpPr txBox="1"/>
          <p:nvPr/>
        </p:nvSpPr>
        <p:spPr>
          <a:xfrm>
            <a:off x="433475" y="1661150"/>
            <a:ext cx="3515700" cy="14982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FFFFFF"/>
                </a:solidFill>
              </a:rPr>
              <a:t>Which of these images has issues?</a:t>
            </a:r>
            <a:endParaRPr sz="3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5" name="Shape 505"/>
        <p:cNvGrpSpPr/>
        <p:nvPr/>
      </p:nvGrpSpPr>
      <p:grpSpPr>
        <a:xfrm>
          <a:off x="0" y="0"/>
          <a:ext cx="0" cy="0"/>
          <a:chOff x="0" y="0"/>
          <a:chExt cx="0" cy="0"/>
        </a:xfrm>
      </p:grpSpPr>
      <p:pic>
        <p:nvPicPr>
          <p:cNvPr id="506" name="Google Shape;506;p45"/>
          <p:cNvPicPr preferRelativeResize="0"/>
          <p:nvPr/>
        </p:nvPicPr>
        <p:blipFill>
          <a:blip r:embed="rId3">
            <a:alphaModFix/>
          </a:blip>
          <a:stretch>
            <a:fillRect/>
          </a:stretch>
        </p:blipFill>
        <p:spPr>
          <a:xfrm>
            <a:off x="4340876" y="39325"/>
            <a:ext cx="3851125" cy="5064826"/>
          </a:xfrm>
          <a:prstGeom prst="rect">
            <a:avLst/>
          </a:prstGeom>
          <a:noFill/>
          <a:ln>
            <a:noFill/>
          </a:ln>
        </p:spPr>
      </p:pic>
      <p:sp>
        <p:nvSpPr>
          <p:cNvPr id="507" name="Google Shape;507;p45"/>
          <p:cNvSpPr txBox="1"/>
          <p:nvPr/>
        </p:nvSpPr>
        <p:spPr>
          <a:xfrm>
            <a:off x="433475" y="1661150"/>
            <a:ext cx="3515700" cy="14982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FFFFFF"/>
                </a:solidFill>
              </a:rPr>
              <a:t>Which of these images has issues?</a:t>
            </a:r>
            <a:endParaRPr sz="3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1" name="Shape 511"/>
        <p:cNvGrpSpPr/>
        <p:nvPr/>
      </p:nvGrpSpPr>
      <p:grpSpPr>
        <a:xfrm>
          <a:off x="0" y="0"/>
          <a:ext cx="0" cy="0"/>
          <a:chOff x="0" y="0"/>
          <a:chExt cx="0" cy="0"/>
        </a:xfrm>
      </p:grpSpPr>
      <p:pic>
        <p:nvPicPr>
          <p:cNvPr id="512" name="Google Shape;512;p46"/>
          <p:cNvPicPr preferRelativeResize="0"/>
          <p:nvPr/>
        </p:nvPicPr>
        <p:blipFill>
          <a:blip r:embed="rId3">
            <a:alphaModFix/>
          </a:blip>
          <a:stretch>
            <a:fillRect/>
          </a:stretch>
        </p:blipFill>
        <p:spPr>
          <a:xfrm>
            <a:off x="0" y="0"/>
            <a:ext cx="3857599" cy="5143500"/>
          </a:xfrm>
          <a:prstGeom prst="rect">
            <a:avLst/>
          </a:prstGeom>
          <a:noFill/>
          <a:ln>
            <a:noFill/>
          </a:ln>
        </p:spPr>
      </p:pic>
      <p:pic>
        <p:nvPicPr>
          <p:cNvPr id="513" name="Google Shape;513;p46"/>
          <p:cNvPicPr preferRelativeResize="0"/>
          <p:nvPr/>
        </p:nvPicPr>
        <p:blipFill rotWithShape="1">
          <a:blip r:embed="rId4">
            <a:alphaModFix/>
          </a:blip>
          <a:srcRect b="0" l="28663" r="0" t="9779"/>
          <a:stretch/>
        </p:blipFill>
        <p:spPr>
          <a:xfrm>
            <a:off x="4094900" y="1498208"/>
            <a:ext cx="5049001" cy="3564842"/>
          </a:xfrm>
          <a:prstGeom prst="rect">
            <a:avLst/>
          </a:prstGeom>
          <a:noFill/>
          <a:ln>
            <a:noFill/>
          </a:ln>
        </p:spPr>
      </p:pic>
      <p:sp>
        <p:nvSpPr>
          <p:cNvPr id="514" name="Google Shape;514;p46"/>
          <p:cNvSpPr txBox="1"/>
          <p:nvPr/>
        </p:nvSpPr>
        <p:spPr>
          <a:xfrm>
            <a:off x="4094900" y="0"/>
            <a:ext cx="5049000" cy="10353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FFFFFF"/>
                </a:solidFill>
              </a:rPr>
              <a:t>What’s wrong with these images?</a:t>
            </a:r>
            <a:endParaRPr sz="3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518" name="Shape 518"/>
        <p:cNvGrpSpPr/>
        <p:nvPr/>
      </p:nvGrpSpPr>
      <p:grpSpPr>
        <a:xfrm>
          <a:off x="0" y="0"/>
          <a:ext cx="0" cy="0"/>
          <a:chOff x="0" y="0"/>
          <a:chExt cx="0" cy="0"/>
        </a:xfrm>
      </p:grpSpPr>
      <p:sp>
        <p:nvSpPr>
          <p:cNvPr id="519" name="Google Shape;519;p47"/>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Tools and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3" name="Shape 523"/>
        <p:cNvGrpSpPr/>
        <p:nvPr/>
      </p:nvGrpSpPr>
      <p:grpSpPr>
        <a:xfrm>
          <a:off x="0" y="0"/>
          <a:ext cx="0" cy="0"/>
          <a:chOff x="0" y="0"/>
          <a:chExt cx="0" cy="0"/>
        </a:xfrm>
      </p:grpSpPr>
      <p:sp>
        <p:nvSpPr>
          <p:cNvPr id="524" name="Google Shape;524;p4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Python libraries</a:t>
            </a:r>
            <a:endParaRPr/>
          </a:p>
        </p:txBody>
      </p:sp>
      <p:sp>
        <p:nvSpPr>
          <p:cNvPr id="525" name="Google Shape;525;p48"/>
          <p:cNvSpPr txBox="1"/>
          <p:nvPr>
            <p:ph idx="1" type="body"/>
          </p:nvPr>
        </p:nvSpPr>
        <p:spPr>
          <a:xfrm>
            <a:off x="1303800" y="1990050"/>
            <a:ext cx="2167800" cy="25416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Matplotlib</a:t>
            </a:r>
            <a:endParaRPr sz="2000"/>
          </a:p>
          <a:p>
            <a:pPr indent="-355600" lvl="0" marL="457200" rtl="0" algn="l">
              <a:spcBef>
                <a:spcPts val="0"/>
              </a:spcBef>
              <a:spcAft>
                <a:spcPts val="0"/>
              </a:spcAft>
              <a:buSzPts val="2000"/>
              <a:buChar char="-"/>
            </a:pPr>
            <a:r>
              <a:rPr lang="en" sz="2000"/>
              <a:t>ggplot</a:t>
            </a:r>
            <a:endParaRPr sz="2000"/>
          </a:p>
          <a:p>
            <a:pPr indent="-355600" lvl="0" marL="457200" rtl="0" algn="l">
              <a:spcBef>
                <a:spcPts val="0"/>
              </a:spcBef>
              <a:spcAft>
                <a:spcPts val="0"/>
              </a:spcAft>
              <a:buSzPts val="2000"/>
              <a:buChar char="-"/>
            </a:pPr>
            <a:r>
              <a:rPr lang="en" sz="2000"/>
              <a:t>Seaborn</a:t>
            </a:r>
            <a:endParaRPr sz="2000"/>
          </a:p>
          <a:p>
            <a:pPr indent="-355600" lvl="0" marL="457200" rtl="0" algn="l">
              <a:spcBef>
                <a:spcPts val="0"/>
              </a:spcBef>
              <a:spcAft>
                <a:spcPts val="0"/>
              </a:spcAft>
              <a:buSzPts val="2000"/>
              <a:buChar char="-"/>
            </a:pPr>
            <a:r>
              <a:rPr lang="en" sz="2000"/>
              <a:t>Bokeh</a:t>
            </a:r>
            <a:endParaRPr sz="2000"/>
          </a:p>
          <a:p>
            <a:pPr indent="-355600" lvl="0" marL="457200" rtl="0" algn="l">
              <a:spcBef>
                <a:spcPts val="0"/>
              </a:spcBef>
              <a:spcAft>
                <a:spcPts val="0"/>
              </a:spcAft>
              <a:buSzPts val="2000"/>
              <a:buChar char="-"/>
            </a:pPr>
            <a:r>
              <a:rPr lang="en" sz="2000"/>
              <a:t>Pygal</a:t>
            </a:r>
            <a:endParaRPr sz="2000"/>
          </a:p>
          <a:p>
            <a:pPr indent="0" lvl="0" marL="457200" rtl="0" algn="l">
              <a:spcBef>
                <a:spcPts val="1600"/>
              </a:spcBef>
              <a:spcAft>
                <a:spcPts val="1600"/>
              </a:spcAft>
              <a:buNone/>
            </a:pPr>
            <a:r>
              <a:t/>
            </a:r>
            <a:endParaRPr/>
          </a:p>
        </p:txBody>
      </p:sp>
      <p:sp>
        <p:nvSpPr>
          <p:cNvPr id="526" name="Google Shape;526;p48"/>
          <p:cNvSpPr txBox="1"/>
          <p:nvPr>
            <p:ph idx="1" type="body"/>
          </p:nvPr>
        </p:nvSpPr>
        <p:spPr>
          <a:xfrm>
            <a:off x="3824750" y="1990050"/>
            <a:ext cx="2167800" cy="25416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Plotly</a:t>
            </a:r>
            <a:endParaRPr sz="2000"/>
          </a:p>
          <a:p>
            <a:pPr indent="-355600" lvl="0" marL="457200" rtl="0" algn="l">
              <a:spcBef>
                <a:spcPts val="0"/>
              </a:spcBef>
              <a:spcAft>
                <a:spcPts val="0"/>
              </a:spcAft>
              <a:buSzPts val="2000"/>
              <a:buChar char="-"/>
            </a:pPr>
            <a:r>
              <a:rPr lang="en" sz="2000"/>
              <a:t>Geoplotlib</a:t>
            </a:r>
            <a:endParaRPr sz="2000"/>
          </a:p>
          <a:p>
            <a:pPr indent="-355600" lvl="0" marL="457200" rtl="0" algn="l">
              <a:spcBef>
                <a:spcPts val="0"/>
              </a:spcBef>
              <a:spcAft>
                <a:spcPts val="0"/>
              </a:spcAft>
              <a:buSzPts val="2000"/>
              <a:buChar char="-"/>
            </a:pPr>
            <a:r>
              <a:rPr lang="en" sz="2000"/>
              <a:t>Gleam</a:t>
            </a:r>
            <a:endParaRPr sz="2000"/>
          </a:p>
          <a:p>
            <a:pPr indent="-355600" lvl="0" marL="457200" rtl="0" algn="l">
              <a:spcBef>
                <a:spcPts val="0"/>
              </a:spcBef>
              <a:spcAft>
                <a:spcPts val="0"/>
              </a:spcAft>
              <a:buSzPts val="2000"/>
              <a:buChar char="-"/>
            </a:pPr>
            <a:r>
              <a:rPr lang="en" sz="2000"/>
              <a:t>Missingno</a:t>
            </a:r>
            <a:endParaRPr sz="2000"/>
          </a:p>
          <a:p>
            <a:pPr indent="-355600" lvl="0" marL="457200" rtl="0" algn="l">
              <a:spcBef>
                <a:spcPts val="0"/>
              </a:spcBef>
              <a:spcAft>
                <a:spcPts val="0"/>
              </a:spcAft>
              <a:buSzPts val="2000"/>
              <a:buChar char="-"/>
            </a:pPr>
            <a:r>
              <a:rPr lang="en" sz="2000"/>
              <a:t>Leather </a:t>
            </a:r>
            <a:endParaRPr sz="2000"/>
          </a:p>
        </p:txBody>
      </p:sp>
      <p:sp>
        <p:nvSpPr>
          <p:cNvPr id="527" name="Google Shape;527;p48"/>
          <p:cNvSpPr txBox="1"/>
          <p:nvPr>
            <p:ph idx="1" type="body"/>
          </p:nvPr>
        </p:nvSpPr>
        <p:spPr>
          <a:xfrm>
            <a:off x="6241225" y="2061175"/>
            <a:ext cx="2167800" cy="25416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Pydot</a:t>
            </a:r>
            <a:endParaRPr sz="2000"/>
          </a:p>
          <a:p>
            <a:pPr indent="0" lvl="0" marL="457200" rtl="0" algn="l">
              <a:spcBef>
                <a:spcPts val="1600"/>
              </a:spcBef>
              <a:spcAft>
                <a:spcPts val="1600"/>
              </a:spcAft>
              <a:buNone/>
            </a:pPr>
            <a:r>
              <a:t/>
            </a:r>
            <a:endParaRPr sz="20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1" name="Shape 531"/>
        <p:cNvGrpSpPr/>
        <p:nvPr/>
      </p:nvGrpSpPr>
      <p:grpSpPr>
        <a:xfrm>
          <a:off x="0" y="0"/>
          <a:ext cx="0" cy="0"/>
          <a:chOff x="0" y="0"/>
          <a:chExt cx="0" cy="0"/>
        </a:xfrm>
      </p:grpSpPr>
      <p:pic>
        <p:nvPicPr>
          <p:cNvPr id="532" name="Google Shape;532;p49"/>
          <p:cNvPicPr preferRelativeResize="0"/>
          <p:nvPr/>
        </p:nvPicPr>
        <p:blipFill>
          <a:blip r:embed="rId3">
            <a:alphaModFix/>
          </a:blip>
          <a:stretch>
            <a:fillRect/>
          </a:stretch>
        </p:blipFill>
        <p:spPr>
          <a:xfrm>
            <a:off x="0" y="0"/>
            <a:ext cx="6513750" cy="4353977"/>
          </a:xfrm>
          <a:prstGeom prst="rect">
            <a:avLst/>
          </a:prstGeom>
          <a:noFill/>
          <a:ln>
            <a:noFill/>
          </a:ln>
        </p:spPr>
      </p:pic>
      <p:sp>
        <p:nvSpPr>
          <p:cNvPr id="533" name="Google Shape;533;p49"/>
          <p:cNvSpPr txBox="1"/>
          <p:nvPr/>
        </p:nvSpPr>
        <p:spPr>
          <a:xfrm>
            <a:off x="162550" y="4655850"/>
            <a:ext cx="6351300" cy="3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https://github.com/ft-interactive/chart-doctor/tree/master/visual-vocabulary</a:t>
            </a:r>
            <a:endParaRPr/>
          </a:p>
        </p:txBody>
      </p:sp>
      <p:sp>
        <p:nvSpPr>
          <p:cNvPr id="534" name="Google Shape;534;p49"/>
          <p:cNvSpPr txBox="1"/>
          <p:nvPr/>
        </p:nvSpPr>
        <p:spPr>
          <a:xfrm>
            <a:off x="6954750" y="847575"/>
            <a:ext cx="1404900" cy="132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200"/>
              <a:t>The Chart Doctor</a:t>
            </a:r>
            <a:endParaRPr sz="22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8" name="Shape 538"/>
        <p:cNvGrpSpPr/>
        <p:nvPr/>
      </p:nvGrpSpPr>
      <p:grpSpPr>
        <a:xfrm>
          <a:off x="0" y="0"/>
          <a:ext cx="0" cy="0"/>
          <a:chOff x="0" y="0"/>
          <a:chExt cx="0" cy="0"/>
        </a:xfrm>
      </p:grpSpPr>
      <p:sp>
        <p:nvSpPr>
          <p:cNvPr id="539" name="Google Shape;539;p5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tools</a:t>
            </a:r>
            <a:endParaRPr/>
          </a:p>
        </p:txBody>
      </p:sp>
      <p:sp>
        <p:nvSpPr>
          <p:cNvPr id="540" name="Google Shape;540;p5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Tableau </a:t>
            </a:r>
            <a:endParaRPr sz="2200"/>
          </a:p>
          <a:p>
            <a:pPr indent="-368300" lvl="0" marL="457200" rtl="0" algn="l">
              <a:spcBef>
                <a:spcPts val="0"/>
              </a:spcBef>
              <a:spcAft>
                <a:spcPts val="0"/>
              </a:spcAft>
              <a:buSzPts val="2200"/>
              <a:buChar char="-"/>
            </a:pPr>
            <a:r>
              <a:rPr lang="en" sz="2200"/>
              <a:t>R ggplot2 and others</a:t>
            </a:r>
            <a:endParaRPr sz="2200"/>
          </a:p>
          <a:p>
            <a:pPr indent="-368300" lvl="0" marL="457200" rtl="0" algn="l">
              <a:spcBef>
                <a:spcPts val="0"/>
              </a:spcBef>
              <a:spcAft>
                <a:spcPts val="0"/>
              </a:spcAft>
              <a:buSzPts val="2200"/>
              <a:buChar char="-"/>
            </a:pPr>
            <a:r>
              <a:rPr lang="en" sz="2200"/>
              <a:t>D3</a:t>
            </a:r>
            <a:endParaRPr sz="22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4" name="Shape 544"/>
        <p:cNvGrpSpPr/>
        <p:nvPr/>
      </p:nvGrpSpPr>
      <p:grpSpPr>
        <a:xfrm>
          <a:off x="0" y="0"/>
          <a:ext cx="0" cy="0"/>
          <a:chOff x="0" y="0"/>
          <a:chExt cx="0" cy="0"/>
        </a:xfrm>
      </p:grpSpPr>
      <p:sp>
        <p:nvSpPr>
          <p:cNvPr id="545" name="Google Shape;545;p51"/>
          <p:cNvSpPr txBox="1"/>
          <p:nvPr>
            <p:ph idx="4294967295" type="title"/>
          </p:nvPr>
        </p:nvSpPr>
        <p:spPr>
          <a:xfrm>
            <a:off x="1280575" y="2316950"/>
            <a:ext cx="7030500" cy="99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Next ... ipython tutorial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Visualization in Data Science can be used to:</a:t>
            </a:r>
            <a:endParaRPr/>
          </a:p>
        </p:txBody>
      </p:sp>
      <p:sp>
        <p:nvSpPr>
          <p:cNvPr id="298" name="Google Shape;298;p16"/>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Char char="-"/>
            </a:pPr>
            <a:r>
              <a:rPr lang="en" sz="2200"/>
              <a:t>Explore data</a:t>
            </a:r>
            <a:endParaRPr sz="2200"/>
          </a:p>
          <a:p>
            <a:pPr indent="-368300" lvl="0" marL="457200" rtl="0" algn="l">
              <a:spcBef>
                <a:spcPts val="0"/>
              </a:spcBef>
              <a:spcAft>
                <a:spcPts val="0"/>
              </a:spcAft>
              <a:buSzPts val="2200"/>
              <a:buChar char="-"/>
            </a:pPr>
            <a:r>
              <a:rPr lang="en" sz="2200"/>
              <a:t>Analyze data </a:t>
            </a:r>
            <a:endParaRPr sz="2200"/>
          </a:p>
          <a:p>
            <a:pPr indent="-368300" lvl="0" marL="457200" rtl="0" algn="l">
              <a:spcBef>
                <a:spcPts val="0"/>
              </a:spcBef>
              <a:spcAft>
                <a:spcPts val="0"/>
              </a:spcAft>
              <a:buSzPts val="2200"/>
              <a:buChar char="-"/>
            </a:pPr>
            <a:r>
              <a:rPr lang="en" sz="2200"/>
              <a:t>Communicate findings </a:t>
            </a:r>
            <a:endParaRPr sz="2200"/>
          </a:p>
          <a:p>
            <a:pPr indent="-368300" lvl="0" marL="457200" rtl="0" algn="l">
              <a:lnSpc>
                <a:spcPct val="100000"/>
              </a:lnSpc>
              <a:spcBef>
                <a:spcPts val="0"/>
              </a:spcBef>
              <a:spcAft>
                <a:spcPts val="0"/>
              </a:spcAft>
              <a:buSzPts val="2200"/>
              <a:buChar char="-"/>
            </a:pPr>
            <a:r>
              <a:rPr lang="en" sz="2200"/>
              <a:t>Q</a:t>
            </a:r>
            <a:r>
              <a:rPr lang="en" sz="2200"/>
              <a:t>uickly draw attention to key messages</a:t>
            </a:r>
            <a:endParaRPr sz="2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302" name="Shape 302"/>
        <p:cNvGrpSpPr/>
        <p:nvPr/>
      </p:nvGrpSpPr>
      <p:grpSpPr>
        <a:xfrm>
          <a:off x="0" y="0"/>
          <a:ext cx="0" cy="0"/>
          <a:chOff x="0" y="0"/>
          <a:chExt cx="0" cy="0"/>
        </a:xfrm>
      </p:grpSpPr>
      <p:sp>
        <p:nvSpPr>
          <p:cNvPr id="303" name="Google Shape;303;p17"/>
          <p:cNvSpPr txBox="1"/>
          <p:nvPr>
            <p:ph type="title"/>
          </p:nvPr>
        </p:nvSpPr>
        <p:spPr>
          <a:xfrm>
            <a:off x="824000" y="1613825"/>
            <a:ext cx="6520500" cy="187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to use visualizations to communicate effectively?</a:t>
            </a:r>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18"/>
          <p:cNvSpPr txBox="1"/>
          <p:nvPr>
            <p:ph idx="4294967295" type="title"/>
          </p:nvPr>
        </p:nvSpPr>
        <p:spPr>
          <a:xfrm>
            <a:off x="1210675" y="140750"/>
            <a:ext cx="7030500" cy="94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Decide on what your visualization should convey</a:t>
            </a:r>
            <a:endParaRPr/>
          </a:p>
        </p:txBody>
      </p:sp>
      <p:sp>
        <p:nvSpPr>
          <p:cNvPr id="309" name="Google Shape;309;p18"/>
          <p:cNvSpPr txBox="1"/>
          <p:nvPr>
            <p:ph idx="4294967295" type="body"/>
          </p:nvPr>
        </p:nvSpPr>
        <p:spPr>
          <a:xfrm>
            <a:off x="4313400" y="1408550"/>
            <a:ext cx="2891400" cy="1618200"/>
          </a:xfrm>
          <a:prstGeom prst="rect">
            <a:avLst/>
          </a:prstGeom>
          <a:solidFill>
            <a:srgbClr val="FFFFFF"/>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 sz="2000">
                <a:solidFill>
                  <a:srgbClr val="000000"/>
                </a:solidFill>
                <a:latin typeface="Arial"/>
                <a:ea typeface="Arial"/>
                <a:cs typeface="Arial"/>
                <a:sym typeface="Arial"/>
              </a:rPr>
              <a:t>The style and structure of your visualization will depend on its purpose</a:t>
            </a:r>
            <a:endParaRPr sz="2000">
              <a:solidFill>
                <a:srgbClr val="000000"/>
              </a:solidFill>
              <a:latin typeface="Arial"/>
              <a:ea typeface="Arial"/>
              <a:cs typeface="Arial"/>
              <a:sym typeface="Arial"/>
            </a:endParaRPr>
          </a:p>
        </p:txBody>
      </p:sp>
      <p:sp>
        <p:nvSpPr>
          <p:cNvPr id="310" name="Google Shape;310;p18"/>
          <p:cNvSpPr/>
          <p:nvPr/>
        </p:nvSpPr>
        <p:spPr>
          <a:xfrm>
            <a:off x="446625" y="211550"/>
            <a:ext cx="646500" cy="5643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rPr>
              <a:t>1</a:t>
            </a:r>
            <a:endParaRPr sz="3000">
              <a:solidFill>
                <a:srgbClr val="FFFFFF"/>
              </a:solidFill>
            </a:endParaRPr>
          </a:p>
        </p:txBody>
      </p:sp>
      <p:sp>
        <p:nvSpPr>
          <p:cNvPr id="311" name="Google Shape;311;p18"/>
          <p:cNvSpPr txBox="1"/>
          <p:nvPr>
            <p:ph idx="4294967295" type="body"/>
          </p:nvPr>
        </p:nvSpPr>
        <p:spPr>
          <a:xfrm>
            <a:off x="4313400" y="3200925"/>
            <a:ext cx="2891400" cy="1618200"/>
          </a:xfrm>
          <a:prstGeom prst="rect">
            <a:avLst/>
          </a:prstGeom>
          <a:solidFill>
            <a:srgbClr val="FFFFFF"/>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 sz="2000">
                <a:solidFill>
                  <a:srgbClr val="000000"/>
                </a:solidFill>
                <a:latin typeface="Arial"/>
                <a:ea typeface="Arial"/>
                <a:cs typeface="Arial"/>
                <a:sym typeface="Arial"/>
              </a:rPr>
              <a:t>Tell a good story with a clear message</a:t>
            </a:r>
            <a:endParaRPr sz="2000">
              <a:solidFill>
                <a:srgbClr val="000000"/>
              </a:solidFill>
              <a:latin typeface="Arial"/>
              <a:ea typeface="Arial"/>
              <a:cs typeface="Arial"/>
              <a:sym typeface="Arial"/>
            </a:endParaRPr>
          </a:p>
        </p:txBody>
      </p:sp>
      <p:sp>
        <p:nvSpPr>
          <p:cNvPr id="312" name="Google Shape;312;p18"/>
          <p:cNvSpPr txBox="1"/>
          <p:nvPr>
            <p:ph idx="4294967295" type="body"/>
          </p:nvPr>
        </p:nvSpPr>
        <p:spPr>
          <a:xfrm>
            <a:off x="1210675" y="3200925"/>
            <a:ext cx="2891400" cy="1618200"/>
          </a:xfrm>
          <a:prstGeom prst="rect">
            <a:avLst/>
          </a:prstGeom>
          <a:solidFill>
            <a:srgbClr val="FFFFFF"/>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 sz="2000">
                <a:solidFill>
                  <a:srgbClr val="000000"/>
                </a:solidFill>
                <a:latin typeface="Arial"/>
                <a:ea typeface="Arial"/>
                <a:cs typeface="Arial"/>
                <a:sym typeface="Arial"/>
              </a:rPr>
              <a:t>Design for a specific audience </a:t>
            </a:r>
            <a:endParaRPr sz="2000">
              <a:solidFill>
                <a:srgbClr val="000000"/>
              </a:solidFill>
              <a:latin typeface="Arial"/>
              <a:ea typeface="Arial"/>
              <a:cs typeface="Arial"/>
              <a:sym typeface="Arial"/>
            </a:endParaRPr>
          </a:p>
        </p:txBody>
      </p:sp>
      <p:sp>
        <p:nvSpPr>
          <p:cNvPr id="313" name="Google Shape;313;p18"/>
          <p:cNvSpPr txBox="1"/>
          <p:nvPr>
            <p:ph idx="4294967295" type="body"/>
          </p:nvPr>
        </p:nvSpPr>
        <p:spPr>
          <a:xfrm>
            <a:off x="1210675" y="1408538"/>
            <a:ext cx="2891400" cy="1618200"/>
          </a:xfrm>
          <a:prstGeom prst="rect">
            <a:avLst/>
          </a:prstGeom>
          <a:solidFill>
            <a:schemeClr val="accent1"/>
          </a:solidFill>
          <a:ln cap="flat" cmpd="sng" w="381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1600"/>
              </a:spcAft>
              <a:buNone/>
            </a:pPr>
            <a:r>
              <a:rPr lang="en" sz="2000">
                <a:solidFill>
                  <a:srgbClr val="FFFFFF"/>
                </a:solidFill>
                <a:latin typeface="Arial"/>
                <a:ea typeface="Arial"/>
                <a:cs typeface="Arial"/>
                <a:sym typeface="Arial"/>
              </a:rPr>
              <a:t>FOCUS ON THE DATA</a:t>
            </a:r>
            <a:endParaRPr sz="2000">
              <a:solidFill>
                <a:srgbClr val="FFFFFF"/>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Google Shape;318;p19"/>
          <p:cNvSpPr txBox="1"/>
          <p:nvPr>
            <p:ph idx="4294967295" type="title"/>
          </p:nvPr>
        </p:nvSpPr>
        <p:spPr>
          <a:xfrm>
            <a:off x="1210675" y="140750"/>
            <a:ext cx="7030500" cy="94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color and size to highlight and suppress information</a:t>
            </a:r>
            <a:endParaRPr/>
          </a:p>
        </p:txBody>
      </p:sp>
      <p:sp>
        <p:nvSpPr>
          <p:cNvPr id="319" name="Google Shape;319;p19"/>
          <p:cNvSpPr/>
          <p:nvPr/>
        </p:nvSpPr>
        <p:spPr>
          <a:xfrm>
            <a:off x="446625" y="211550"/>
            <a:ext cx="646500" cy="5643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rgbClr val="FFFFFF"/>
                </a:solidFill>
              </a:rPr>
              <a:t>2</a:t>
            </a:r>
            <a:endParaRPr sz="3000">
              <a:solidFill>
                <a:srgbClr val="FFFFFF"/>
              </a:solidFill>
            </a:endParaRPr>
          </a:p>
        </p:txBody>
      </p:sp>
      <p:pic>
        <p:nvPicPr>
          <p:cNvPr id="320" name="Google Shape;320;p19"/>
          <p:cNvPicPr preferRelativeResize="0"/>
          <p:nvPr/>
        </p:nvPicPr>
        <p:blipFill>
          <a:blip r:embed="rId3">
            <a:alphaModFix/>
          </a:blip>
          <a:stretch>
            <a:fillRect/>
          </a:stretch>
        </p:blipFill>
        <p:spPr>
          <a:xfrm>
            <a:off x="1650426" y="1081250"/>
            <a:ext cx="5843149" cy="39751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4" name="Shape 324"/>
        <p:cNvGrpSpPr/>
        <p:nvPr/>
      </p:nvGrpSpPr>
      <p:grpSpPr>
        <a:xfrm>
          <a:off x="0" y="0"/>
          <a:ext cx="0" cy="0"/>
          <a:chOff x="0" y="0"/>
          <a:chExt cx="0" cy="0"/>
        </a:xfrm>
      </p:grpSpPr>
      <p:pic>
        <p:nvPicPr>
          <p:cNvPr id="325" name="Google Shape;325;p20"/>
          <p:cNvPicPr preferRelativeResize="0"/>
          <p:nvPr/>
        </p:nvPicPr>
        <p:blipFill>
          <a:blip r:embed="rId3">
            <a:alphaModFix/>
          </a:blip>
          <a:stretch>
            <a:fillRect/>
          </a:stretch>
        </p:blipFill>
        <p:spPr>
          <a:xfrm>
            <a:off x="2191129" y="152400"/>
            <a:ext cx="4761742" cy="48386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pic>
        <p:nvPicPr>
          <p:cNvPr id="330" name="Google Shape;330;p21"/>
          <p:cNvPicPr preferRelativeResize="0"/>
          <p:nvPr/>
        </p:nvPicPr>
        <p:blipFill rotWithShape="1">
          <a:blip r:embed="rId3">
            <a:alphaModFix/>
          </a:blip>
          <a:srcRect b="0" l="209" r="199" t="0"/>
          <a:stretch/>
        </p:blipFill>
        <p:spPr>
          <a:xfrm>
            <a:off x="2191129" y="152400"/>
            <a:ext cx="4761743" cy="48386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